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8"/>
  </p:notesMasterIdLst>
  <p:sldIdLst>
    <p:sldId id="403" r:id="rId2"/>
    <p:sldId id="272" r:id="rId3"/>
    <p:sldId id="305" r:id="rId4"/>
    <p:sldId id="256" r:id="rId5"/>
    <p:sldId id="404" r:id="rId6"/>
    <p:sldId id="312" r:id="rId7"/>
    <p:sldId id="311" r:id="rId8"/>
    <p:sldId id="315" r:id="rId9"/>
    <p:sldId id="314" r:id="rId10"/>
    <p:sldId id="322" r:id="rId11"/>
    <p:sldId id="298" r:id="rId12"/>
    <p:sldId id="299" r:id="rId13"/>
    <p:sldId id="300" r:id="rId14"/>
    <p:sldId id="263" r:id="rId15"/>
    <p:sldId id="264" r:id="rId16"/>
    <p:sldId id="323" r:id="rId17"/>
    <p:sldId id="292" r:id="rId18"/>
    <p:sldId id="318" r:id="rId19"/>
    <p:sldId id="317" r:id="rId20"/>
    <p:sldId id="324" r:id="rId21"/>
    <p:sldId id="326" r:id="rId22"/>
    <p:sldId id="325" r:id="rId23"/>
    <p:sldId id="327" r:id="rId24"/>
    <p:sldId id="328" r:id="rId25"/>
    <p:sldId id="406" r:id="rId26"/>
    <p:sldId id="268" r:id="rId27"/>
    <p:sldId id="407" r:id="rId28"/>
    <p:sldId id="269" r:id="rId29"/>
    <p:sldId id="333" r:id="rId30"/>
    <p:sldId id="316" r:id="rId31"/>
    <p:sldId id="335" r:id="rId32"/>
    <p:sldId id="336" r:id="rId33"/>
    <p:sldId id="337" r:id="rId34"/>
    <p:sldId id="339" r:id="rId35"/>
    <p:sldId id="331" r:id="rId36"/>
    <p:sldId id="332" r:id="rId37"/>
    <p:sldId id="405" r:id="rId38"/>
    <p:sldId id="397" r:id="rId39"/>
    <p:sldId id="330" r:id="rId40"/>
    <p:sldId id="408" r:id="rId41"/>
    <p:sldId id="274" r:id="rId42"/>
    <p:sldId id="275" r:id="rId43"/>
    <p:sldId id="276" r:id="rId44"/>
    <p:sldId id="277" r:id="rId45"/>
    <p:sldId id="282" r:id="rId46"/>
    <p:sldId id="320" r:id="rId47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jgermans, Peter" initials="EP" lastIdx="1" clrIdx="0">
    <p:extLst/>
  </p:cmAuthor>
  <p:cmAuthor id="2" name="Eijgermans, Peter" initials="EP [2]" lastIdx="1" clrIdx="1">
    <p:extLst/>
  </p:cmAuthor>
  <p:cmAuthor id="3" name="Eijgermans, Peter" initials="EP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72475"/>
  </p:normalViewPr>
  <p:slideViewPr>
    <p:cSldViewPr snapToGrid="0" snapToObjects="1">
      <p:cViewPr varScale="1">
        <p:scale>
          <a:sx n="78" d="100"/>
          <a:sy n="78" d="100"/>
        </p:scale>
        <p:origin x="3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Guide/Expressions_and_Operators#Expression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coenraets.org</a:t>
            </a:r>
            <a:r>
              <a:rPr lang="en-US" dirty="0"/>
              <a:t>/present/react/#3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alexanderfarennikov</a:t>
            </a:r>
            <a:r>
              <a:rPr lang="en-US" dirty="0"/>
              <a:t>/react-</a:t>
            </a:r>
            <a:r>
              <a:rPr lang="en-US" dirty="0" err="1"/>
              <a:t>js</a:t>
            </a:r>
            <a:r>
              <a:rPr lang="en-US" dirty="0"/>
              <a:t>-fundamentals/</a:t>
            </a:r>
            <a:r>
              <a:rPr lang="en-US" dirty="0" err="1"/>
              <a:t>fullscreen</a:t>
            </a:r>
            <a:r>
              <a:rPr lang="en-US" dirty="0"/>
              <a:t>#/20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scotch.io</a:t>
            </a:r>
            <a:r>
              <a:rPr lang="en-US" dirty="0"/>
              <a:t>/tutorials/learning-react-getting-started-and-concepts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0B050"/>
                </a:solidFill>
              </a:rPr>
              <a:t>Tesla Battery Component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Provides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Passing this data via </a:t>
            </a:r>
            <a:r>
              <a:rPr lang="en-US" sz="24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props</a:t>
            </a:r>
            <a:r>
              <a:rPr lang="en-US" sz="24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child components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Performing actions via callback functions (to change the state)</a:t>
            </a:r>
            <a:endParaRPr lang="en-US" sz="24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067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carstats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b="1" dirty="0" err="1"/>
              <a:t>TeslaCar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7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759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Models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–&gt; </a:t>
            </a:r>
            <a:r>
              <a:rPr lang="en-US" sz="2300" b="1" dirty="0" err="1">
                <a:solidFill>
                  <a:srgbClr val="C00000"/>
                </a:solidFill>
              </a:rPr>
              <a:t>wheelsize</a:t>
            </a:r>
            <a:r>
              <a:rPr lang="en-US" sz="2300" b="1" dirty="0">
                <a:solidFill>
                  <a:srgbClr val="C00000"/>
                </a:solidFill>
              </a:rPr>
              <a:t> 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–&gt; climate on/off 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</a:rPr>
              <a:t>                                             –&gt; speed </a:t>
            </a:r>
          </a:p>
          <a:p>
            <a:pPr marL="1371600" lvl="3" indent="0">
              <a:buNone/>
            </a:pPr>
            <a:r>
              <a:rPr lang="en-US" sz="2300" b="1" dirty="0">
                <a:solidFill>
                  <a:srgbClr val="C00000"/>
                </a:solidFill>
                <a:sym typeface="Wingdings" pitchFamily="2" charset="2"/>
              </a:rPr>
              <a:t>                                                           --&gt;</a:t>
            </a:r>
            <a:r>
              <a:rPr lang="en-US" sz="2300" b="1" dirty="0">
                <a:solidFill>
                  <a:srgbClr val="C00000"/>
                </a:solidFill>
              </a:rPr>
              <a:t> </a:t>
            </a:r>
            <a:r>
              <a:rPr lang="en-US" sz="2300" b="1" dirty="0" err="1">
                <a:solidFill>
                  <a:srgbClr val="C00000"/>
                </a:solidFill>
              </a:rPr>
              <a:t>temparature</a:t>
            </a:r>
            <a:endParaRPr lang="en-US" sz="2300" b="1" dirty="0">
              <a:solidFill>
                <a:srgbClr val="C00000"/>
              </a:solidFill>
            </a:endParaRPr>
          </a:p>
          <a:p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97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Otherwise react will not re-render, and possibly overwrite your state.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632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initialize the state, simply set </a:t>
            </a:r>
            <a:r>
              <a:rPr lang="en-US" dirty="0" err="1"/>
              <a:t>this.state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 the </a:t>
            </a:r>
            <a:r>
              <a:rPr lang="en-US" dirty="0"/>
              <a:t>constructor()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of the class.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Our state is an object which in our case only has one key called </a:t>
            </a:r>
            <a:r>
              <a:rPr lang="en-US" dirty="0"/>
              <a:t>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SUPER()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is because ’</a:t>
            </a:r>
            <a:r>
              <a:rPr lang="en-US" b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18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Changing the state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modify the state, simply call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(),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passing in the new state object as the argument.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We’ll do this inside a method which we’ll call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Note: To make this work, we also had to bind the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-US" b="1" i="0" dirty="0"/>
              <a:t>this’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en-US" sz="2200" b="1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keyword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 the </a:t>
            </a:r>
            <a:r>
              <a:rPr lang="en-US" dirty="0" err="1"/>
              <a:t>updateMessage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 Otherwise we couldn’t have accessed </a:t>
            </a:r>
            <a:r>
              <a:rPr lang="en-US" dirty="0"/>
              <a:t>this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method.</a:t>
            </a: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br>
              <a:rPr lang="en-US" dirty="0"/>
            </a:b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next step is to create a button to click on, so that we can trigger the </a:t>
            </a:r>
            <a:r>
              <a:rPr lang="en-US" dirty="0" err="1"/>
              <a:t>updateMessage</a:t>
            </a:r>
            <a:r>
              <a:rPr lang="en-US" dirty="0"/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updateMessage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 then calls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this.setState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which changes the </a:t>
            </a:r>
            <a:r>
              <a:rPr lang="en-US" dirty="0" err="1"/>
              <a:t>this.state.message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value.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67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en-US" dirty="0" err="1"/>
              <a:t>TeslaWheels</a:t>
            </a:r>
            <a:r>
              <a:rPr lang="en-US" dirty="0"/>
              <a:t> 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size of the Tesla Wheels image</a:t>
            </a: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’</a:t>
            </a:r>
            <a:r>
              <a:rPr lang="en-US" b="1" i="1" dirty="0"/>
              <a:t>this’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37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09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destructuring</a:t>
            </a:r>
            <a:r>
              <a:rPr lang="en-US" dirty="0"/>
              <a:t>:  </a:t>
            </a:r>
            <a:r>
              <a:rPr lang="en-US" dirty="0" err="1"/>
              <a:t>const</a:t>
            </a:r>
            <a:r>
              <a:rPr lang="en-US" dirty="0"/>
              <a:t> { config } = </a:t>
            </a:r>
            <a:r>
              <a:rPr lang="en-US" dirty="0" err="1"/>
              <a:t>this.state</a:t>
            </a:r>
            <a:r>
              <a:rPr lang="en-US" dirty="0"/>
              <a:t>;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 takes the required value out of the object and makes a reference to it.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ow we will add the constructor method to the </a:t>
            </a:r>
            <a:r>
              <a:rPr lang="en-US" dirty="0" err="1"/>
              <a:t>TeslaBattery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container and set the initial value so that we can manage this state value and pass it to the subcomponent. The </a:t>
            </a:r>
            <a:r>
              <a:rPr lang="en-US" dirty="0" err="1"/>
              <a:t>TeslaCar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accepts the </a:t>
            </a:r>
            <a:r>
              <a:rPr lang="en-US" dirty="0" err="1"/>
              <a:t>wheelsize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input through </a:t>
            </a:r>
            <a:r>
              <a:rPr lang="en-US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renders the Tesla car image and spins the wheels.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dirty="0"/>
              <a:t>-----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Before we set the state, we have to call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the constructor. This is because </a:t>
            </a:r>
            <a:r>
              <a:rPr lang="en-US" dirty="0"/>
              <a:t>this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is uninitialized before </a:t>
            </a:r>
            <a:r>
              <a:rPr lang="en-US" dirty="0"/>
              <a:t>super()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has been called.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53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63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lifecycle callbacks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are useful when you want to render or update components, or to receive notifications at different stages of </a:t>
            </a:r>
            <a:r>
              <a:rPr lang="en-US" dirty="0"/>
              <a:t>lifecycle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https://facebook.github.io/react/docs/react-component.html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main building block React.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</a:t>
            </a:r>
          </a:p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Welcome is a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React component class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Always start component names with a capital letter.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takes in parameters, called </a:t>
            </a:r>
            <a:r>
              <a:rPr lang="en-US" b="1" dirty="0"/>
              <a:t>props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and returns a (hierarchy of) views to display via the </a:t>
            </a:r>
            <a:r>
              <a:rPr lang="en-US" dirty="0"/>
              <a:t>render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method.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JSX: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view: is a combination of HTML and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Javascript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!!! Called JSX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You can embed any 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JavaScript expression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in JSX by wrapping it in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curly braces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----------------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They accept arbitrary inputs (called "props") and return React elements describing what should appear on the screen.</a:t>
            </a:r>
          </a:p>
          <a:p>
            <a:pPr lvl="0" rt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Always start component names with a capital letter.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 &lt;div /&gt; represents a DOM tag, but &lt;Welcome /&gt; represents a component and requires Welcome to be in scope.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7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Conceptually, components are like JavaScript functions. 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They accept arbitrary inputs (called "props") and return React elements describing what should appear on the screen.</a:t>
            </a:r>
          </a:p>
          <a:p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Component = A function that receives data as input and returns a view.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62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291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Export?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32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Here, the component is in the form of a function (</a:t>
            </a:r>
            <a:r>
              <a:rPr lang="en-US" dirty="0"/>
              <a:t>ES6 Arrow Function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). A component declared in this form is called a </a:t>
            </a:r>
            <a:r>
              <a:rPr lang="en-US" dirty="0"/>
              <a:t>functional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If there is no </a:t>
            </a:r>
            <a:r>
              <a:rPr lang="en-US" dirty="0"/>
              <a:t>state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and the</a:t>
            </a:r>
            <a:r>
              <a:rPr lang="en-US" dirty="0"/>
              <a:t> </a:t>
            </a:r>
            <a:r>
              <a:rPr lang="en-US" dirty="0" err="1"/>
              <a:t>lifecycle</a:t>
            </a:r>
            <a:r>
              <a:rPr lang="en-US" sz="2200" b="0" i="1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 not needed, it is a good pattern to declare it as a function type.</a:t>
            </a:r>
          </a:p>
          <a:p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Functional components are suitable for </a:t>
            </a:r>
            <a:r>
              <a:rPr lang="en-US" dirty="0"/>
              <a:t>Presentational Component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because they have no state and they depend only on the </a:t>
            </a:r>
            <a:r>
              <a:rPr lang="en-US" dirty="0"/>
              <a:t>props</a:t>
            </a:r>
            <a:r>
              <a:rPr lang="en-US" sz="2200" b="0" i="1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that is received from higher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6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4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3175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4EF-4B20-864B-912B-46B867E7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8F287-5180-1149-BDDC-7A23BB12A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EC05C-E48E-964D-8E99-F2A4F954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E2E8-78B3-3240-BD28-418FE0C7D6E7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EEB74-B327-2640-A13B-D715E565C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42CE-9945-5740-8544-0B846224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321D5-A51C-1B4A-B0F3-3B669A59D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8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619250" y="660400"/>
            <a:ext cx="9758015" cy="590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6718299" y="638918"/>
            <a:ext cx="5325769" cy="821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6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319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764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209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31000" y="49657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31000" y="635000"/>
            <a:ext cx="5333999" cy="389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914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1143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60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828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8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6352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3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hello-world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irbnb/javascript/tree/master/react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B10F-A6E9-7746-9613-D02FC32CA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Peter Eijgermans</a:t>
            </a:r>
          </a:p>
        </p:txBody>
      </p:sp>
      <p:pic>
        <p:nvPicPr>
          <p:cNvPr id="1026" name="Picture 2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BDE4C3F3-8D9C-0345-B9F2-36A2304E7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34" y="3866590"/>
            <a:ext cx="2603129" cy="260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YFJRf2dOKpItnTx-T8y2jnAdIW0SGAtDrRCEtpC9Nc8Wz2ItDcQpapIrSu67BsPQLptQy89Y8ERmYhS42nW9_zGdiYbwFyTUy_ambRRptalgIC6HpUwgtRWIZdhb9HxigloAe79qlw">
            <a:extLst>
              <a:ext uri="{FF2B5EF4-FFF2-40B4-BE49-F238E27FC236}">
                <a16:creationId xmlns:a16="http://schemas.microsoft.com/office/drawing/2014/main" id="{EE4F2794-9FD3-3C46-AA97-E5FA4680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275" y="3125790"/>
            <a:ext cx="2826380" cy="14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E77C9787-2A97-5F48-84CF-DBE0EC34D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25" y="453898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E4EFB-1892-464D-ABE4-384239D430AD}"/>
              </a:ext>
            </a:extLst>
          </p:cNvPr>
          <p:cNvSpPr txBox="1"/>
          <p:nvPr/>
        </p:nvSpPr>
        <p:spPr>
          <a:xfrm>
            <a:off x="4578684" y="7144964"/>
            <a:ext cx="447959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dirty="0">
                <a:solidFill>
                  <a:schemeClr val="bg1"/>
                </a:solidFill>
              </a:rPr>
              <a:t>@</a:t>
            </a:r>
            <a:r>
              <a:rPr lang="en-US" sz="3840" dirty="0" err="1">
                <a:solidFill>
                  <a:schemeClr val="bg1"/>
                </a:solidFill>
              </a:rPr>
              <a:t>EijgermansPeter</a:t>
            </a:r>
            <a:endParaRPr lang="en-US" sz="3840" dirty="0">
              <a:solidFill>
                <a:schemeClr val="bg1"/>
              </a:solidFill>
            </a:endParaRPr>
          </a:p>
          <a:p>
            <a:br>
              <a:rPr lang="en-US" sz="3840" dirty="0"/>
            </a:br>
            <a:endParaRPr lang="en-US" sz="384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5A128-F156-934B-9C52-5239318DE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87" y="7284302"/>
            <a:ext cx="308097" cy="4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6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335E0-68D8-A445-8588-2426317DA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bg1"/>
                </a:solidFill>
              </a:rPr>
              <a:t>Components are like JavaScript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762F46-AF01-3742-A1B7-9664A03A6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 algn="ctr">
              <a:buNone/>
            </a:pPr>
            <a:r>
              <a:rPr lang="en-US" sz="8000" b="1" i="1" dirty="0" err="1"/>
              <a:t>fn</a:t>
            </a:r>
            <a:r>
              <a:rPr lang="en-US" sz="8000" b="1" i="1" dirty="0"/>
              <a:t>(d) = V</a:t>
            </a:r>
          </a:p>
          <a:p>
            <a:pPr marL="180975" indent="0" algn="ctr">
              <a:buNone/>
            </a:pP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844847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class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2 types of state: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rgbClr val="FFFF00"/>
                </a:solidFill>
              </a:rPr>
              <a:t>this.props</a:t>
            </a:r>
            <a:endParaRPr lang="en-US" dirty="0">
              <a:solidFill>
                <a:srgbClr val="FFFF00"/>
              </a:solidFill>
            </a:endParaRPr>
          </a:p>
          <a:p>
            <a:pPr marL="685800" lvl="1" indent="0" rtl="0">
              <a:spcBef>
                <a:spcPts val="0"/>
              </a:spcBef>
              <a:buNone/>
            </a:pPr>
            <a:r>
              <a:rPr lang="en-US" dirty="0"/>
              <a:t>Get input properties from parent component</a:t>
            </a:r>
          </a:p>
          <a:p>
            <a:pPr marL="914400" lvl="1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this.state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85800" lvl="1" indent="0">
              <a:spcBef>
                <a:spcPts val="0"/>
              </a:spcBef>
              <a:buNone/>
            </a:pPr>
            <a:r>
              <a:rPr lang="en-US" dirty="0"/>
              <a:t>Local state within components</a:t>
            </a:r>
          </a:p>
        </p:txBody>
      </p:sp>
    </p:spTree>
    <p:extLst>
      <p:ext uri="{BB962C8B-B14F-4D97-AF65-F5344CB8AC3E}">
        <p14:creationId xmlns:p14="http://schemas.microsoft.com/office/powerpoint/2010/main" val="103297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079221" y="2282471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export 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 		return &lt;h1&gt;Hello </a:t>
            </a:r>
            <a:r>
              <a:rPr lang="en-US" sz="2000" b="1" dirty="0">
                <a:solidFill>
                  <a:srgbClr val="FFFF00"/>
                </a:solidFill>
              </a:rPr>
              <a:t>{ </a:t>
            </a:r>
            <a:r>
              <a:rPr lang="en-US" sz="2000" b="1" dirty="0" err="1">
                <a:solidFill>
                  <a:srgbClr val="FFFF00"/>
                </a:solidFill>
              </a:rPr>
              <a:t>this.props.name</a:t>
            </a:r>
            <a:r>
              <a:rPr lang="en-US" sz="2000" b="1" dirty="0">
                <a:solidFill>
                  <a:srgbClr val="FFFF00"/>
                </a:solidFill>
              </a:rPr>
              <a:t> }</a:t>
            </a:r>
            <a:r>
              <a:rPr lang="en-US" sz="2000" dirty="0"/>
              <a:t>&lt;/h1&gt;;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000" dirty="0"/>
              <a:t>}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class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App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</a:t>
            </a:r>
            <a:r>
              <a:rPr lang="en-US" sz="2000" dirty="0">
                <a:solidFill>
                  <a:srgbClr val="FFC000"/>
                </a:solidFill>
              </a:rPr>
              <a:t>render( ) </a:t>
            </a:r>
            <a:r>
              <a:rPr lang="en-US" sz="2000" dirty="0"/>
              <a:t>{  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	return 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		 &lt;div&gt;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name="Sarah"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name=”Ellis"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  			&lt;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Welcome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  <a:r>
              <a:rPr lang="en-US" sz="2000" dirty="0"/>
              <a:t>name=”Maria" /&gt;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  		&lt;/div&gt;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		 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	}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 err="1"/>
              <a:t>ReactDOM.render</a:t>
            </a:r>
            <a:r>
              <a:rPr lang="en-US" sz="2000" dirty="0"/>
              <a:t>(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  	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&lt;App /&gt;,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 err="1"/>
              <a:t>document.getElementById</a:t>
            </a:r>
            <a:r>
              <a:rPr lang="en-US" sz="2000" dirty="0"/>
              <a:t>(</a:t>
            </a:r>
            <a:r>
              <a:rPr lang="en-US" sz="2000" b="1" dirty="0">
                <a:solidFill>
                  <a:srgbClr val="FF0000"/>
                </a:solidFill>
              </a:rPr>
              <a:t>'root</a:t>
            </a:r>
            <a:r>
              <a:rPr lang="en-US" sz="2000" dirty="0"/>
              <a:t>')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2000" dirty="0"/>
              <a:t>);</a:t>
            </a:r>
          </a:p>
          <a:p>
            <a:pPr marL="180975" indent="0">
              <a:spcBef>
                <a:spcPts val="1200"/>
              </a:spcBef>
              <a:buNone/>
            </a:pPr>
            <a:r>
              <a:rPr lang="en-US" sz="1800" b="1" dirty="0"/>
              <a:t>&lt;div id="</a:t>
            </a:r>
            <a:r>
              <a:rPr lang="en-US" sz="1800" b="1" dirty="0">
                <a:solidFill>
                  <a:srgbClr val="FF0000"/>
                </a:solidFill>
              </a:rPr>
              <a:t>root</a:t>
            </a:r>
            <a:r>
              <a:rPr lang="en-US" sz="1800" b="1" dirty="0"/>
              <a:t>"&gt;&lt;/div&gt;</a:t>
            </a:r>
          </a:p>
          <a:p>
            <a:pPr marL="180975" indent="0">
              <a:spcBef>
                <a:spcPts val="1200"/>
              </a:spcBef>
              <a:buNone/>
            </a:pPr>
            <a:endParaRPr lang="en-US" sz="1600" dirty="0"/>
          </a:p>
          <a:p>
            <a:pPr marL="180975" indent="0">
              <a:spcBef>
                <a:spcPts val="1200"/>
              </a:spcBef>
              <a:buNone/>
            </a:pPr>
            <a:endParaRPr lang="en-US" sz="2000" dirty="0"/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endParaRPr lang="en-US" sz="20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20738D-44DF-3A4E-8E17-CA505A27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777152"/>
              </p:ext>
            </p:extLst>
          </p:nvPr>
        </p:nvGraphicFramePr>
        <p:xfrm>
          <a:off x="9327051" y="7451099"/>
          <a:ext cx="327737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Ellis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Maria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440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this.props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952500" y="2413100"/>
            <a:ext cx="11099700" cy="5118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</a:t>
            </a:r>
            <a:r>
              <a:rPr lang="en-US" i="1" dirty="0"/>
              <a:t>props</a:t>
            </a:r>
            <a:r>
              <a:rPr lang="en-US" dirty="0"/>
              <a:t>!</a:t>
            </a:r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This is the </a:t>
            </a:r>
            <a:r>
              <a:rPr lang="en-US" dirty="0">
                <a:solidFill>
                  <a:srgbClr val="00B0F0"/>
                </a:solidFill>
              </a:rPr>
              <a:t>responsibility for the parent </a:t>
            </a:r>
          </a:p>
        </p:txBody>
      </p:sp>
    </p:spTree>
    <p:extLst>
      <p:ext uri="{BB962C8B-B14F-4D97-AF65-F5344CB8AC3E}">
        <p14:creationId xmlns:p14="http://schemas.microsoft.com/office/powerpoint/2010/main" val="184185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6801-194C-B147-A30A-26708A29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5799E4-BBBC-ED47-B84A-7DCB9A1BA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789" y="2067238"/>
            <a:ext cx="11667220" cy="6867714"/>
          </a:xfrm>
        </p:spPr>
      </p:pic>
    </p:spTree>
    <p:extLst>
      <p:ext uri="{BB962C8B-B14F-4D97-AF65-F5344CB8AC3E}">
        <p14:creationId xmlns:p14="http://schemas.microsoft.com/office/powerpoint/2010/main" val="392759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79F14-BA6B-684E-8D1D-3120B159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UI is represented by a component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014F-EC94-8040-B992-2982A478B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rgbClr val="FFC000"/>
                </a:solidFill>
                <a:latin typeface="Abadi MT Condensed Light" panose="020B0306030101010103" pitchFamily="34" charset="77"/>
              </a:rPr>
              <a:t>Application entry point</a:t>
            </a:r>
            <a:br>
              <a:rPr lang="en-US" dirty="0"/>
            </a:br>
            <a:r>
              <a:rPr lang="en-US" dirty="0"/>
              <a:t>	&lt;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&gt;&lt;/</a:t>
            </a:r>
            <a:r>
              <a:rPr lang="en-US" b="1" dirty="0">
                <a:solidFill>
                  <a:srgbClr val="00B0F0"/>
                </a:solidFill>
              </a:rPr>
              <a:t>Header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Container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TeslaCar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TeslaStats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 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TeslaCounter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TeslaClimate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TeslaWheels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i="1" dirty="0"/>
            </a:br>
            <a:r>
              <a:rPr lang="en-US" dirty="0"/>
              <a:t>			&lt;</a:t>
            </a:r>
            <a:r>
              <a:rPr lang="en-US" b="1" dirty="0" err="1">
                <a:solidFill>
                  <a:schemeClr val="accent2"/>
                </a:solidFill>
              </a:rPr>
              <a:t>TeslaNotice</a:t>
            </a:r>
            <a:r>
              <a:rPr lang="en-US" dirty="0"/>
              <a:t> /&gt; </a:t>
            </a:r>
            <a:r>
              <a:rPr lang="en-US" dirty="0">
                <a:solidFill>
                  <a:srgbClr val="FFC000"/>
                </a:solidFill>
              </a:rPr>
              <a:t>---</a:t>
            </a:r>
            <a:r>
              <a:rPr lang="en-US" dirty="0"/>
              <a:t> </a:t>
            </a:r>
            <a:r>
              <a:rPr lang="en-US" i="1" dirty="0">
                <a:solidFill>
                  <a:schemeClr val="accent4"/>
                </a:solidFill>
                <a:latin typeface="Abadi MT Condensed Light" panose="020B0306030101010103" pitchFamily="34" charset="77"/>
              </a:rPr>
              <a:t>Presentational Component</a:t>
            </a:r>
            <a:br>
              <a:rPr lang="en-US" dirty="0"/>
            </a:br>
            <a:r>
              <a:rPr lang="en-US" dirty="0"/>
              <a:t>		&lt;/</a:t>
            </a:r>
            <a:r>
              <a:rPr lang="en-US" b="1" dirty="0" err="1">
                <a:solidFill>
                  <a:srgbClr val="FFC000"/>
                </a:solidFill>
              </a:rPr>
              <a:t>TeslaBattery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&lt;/</a:t>
            </a:r>
            <a:r>
              <a:rPr lang="en-US" b="1" dirty="0">
                <a:solidFill>
                  <a:srgbClr val="0070C0"/>
                </a:solidFill>
              </a:rPr>
              <a:t>App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192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0340-3487-CD49-B9FD-C4AD889B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6D5F76-E90D-E24F-8EBE-BC3A7E52B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5750" y="2736850"/>
            <a:ext cx="2578100" cy="679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4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highlight>
                  <a:srgbClr val="FFFF00"/>
                </a:highlight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66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2875-E647-DE40-8DE0-309ECA55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App.js</a:t>
            </a:r>
            <a:r>
              <a:rPr lang="en-US" b="1" dirty="0"/>
              <a:t>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FCE5F-70A9-9342-A604-05FA229F9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25" y="2619375"/>
            <a:ext cx="11099799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dirty="0"/>
              <a:t>import 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from './components/Header’;</a:t>
            </a:r>
          </a:p>
          <a:p>
            <a:pPr marL="180975" indent="0">
              <a:buNone/>
            </a:pPr>
            <a:r>
              <a:rPr lang="en-US" dirty="0"/>
              <a:t>class </a:t>
            </a:r>
            <a:r>
              <a:rPr lang="en-US" dirty="0">
                <a:solidFill>
                  <a:srgbClr val="00B0F0"/>
                </a:solidFill>
              </a:rPr>
              <a:t>App</a:t>
            </a:r>
            <a:r>
              <a:rPr lang="en-US" dirty="0"/>
              <a:t> extends </a:t>
            </a:r>
            <a:r>
              <a:rPr lang="en-US" dirty="0" err="1"/>
              <a:t>React.Component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	render() {</a:t>
            </a:r>
            <a:br>
              <a:rPr lang="en-US" dirty="0"/>
            </a:br>
            <a:r>
              <a:rPr lang="en-US" dirty="0"/>
              <a:t>	   </a:t>
            </a:r>
            <a:r>
              <a:rPr lang="en-US" b="1" dirty="0">
                <a:solidFill>
                  <a:srgbClr val="00B0F0"/>
                </a:solidFill>
              </a:rPr>
              <a:t>return</a:t>
            </a:r>
            <a:r>
              <a:rPr lang="en-US" dirty="0"/>
              <a:t> (</a:t>
            </a:r>
            <a:br>
              <a:rPr lang="en-US" dirty="0"/>
            </a:br>
            <a:r>
              <a:rPr lang="en-US" dirty="0"/>
              <a:t>		&lt;div </a:t>
            </a:r>
            <a:r>
              <a:rPr lang="en-US" dirty="0" err="1"/>
              <a:t>className</a:t>
            </a:r>
            <a:r>
              <a:rPr lang="en-US" dirty="0"/>
              <a:t>="App"&gt;</a:t>
            </a:r>
            <a:br>
              <a:rPr lang="en-US" dirty="0"/>
            </a:br>
            <a:r>
              <a:rPr lang="en-US" dirty="0"/>
              <a:t>			&lt;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/&gt; </a:t>
            </a:r>
            <a:br>
              <a:rPr lang="en-US" dirty="0"/>
            </a:br>
            <a:r>
              <a:rPr lang="en-US" dirty="0"/>
              <a:t>		&lt;/div&gt;</a:t>
            </a:r>
            <a:br>
              <a:rPr lang="en-US" dirty="0"/>
            </a:br>
            <a:r>
              <a:rPr lang="en-US" dirty="0"/>
              <a:t>		);</a:t>
            </a:r>
            <a:br>
              <a:rPr lang="en-US" dirty="0"/>
            </a:br>
            <a:r>
              <a:rPr lang="en-US" dirty="0"/>
              <a:t>     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867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9B2E-F8DC-444A-8830-EC916DBE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Header component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0BB1F-034A-864C-A352-150ED4DD1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buNone/>
            </a:pPr>
            <a:r>
              <a:rPr lang="en-US" dirty="0"/>
              <a:t>import React from 'react';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Header.css</a:t>
            </a:r>
            <a:r>
              <a:rPr lang="en-US" dirty="0"/>
              <a:t>';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 err="1"/>
              <a:t>logoUrl</a:t>
            </a:r>
            <a:r>
              <a:rPr lang="en-US" dirty="0"/>
              <a:t> from '../../assets/</a:t>
            </a:r>
            <a:r>
              <a:rPr lang="en-US" dirty="0" err="1"/>
              <a:t>logo.svg</a:t>
            </a:r>
            <a:r>
              <a:rPr lang="en-US" dirty="0"/>
              <a:t>’;</a:t>
            </a:r>
          </a:p>
          <a:p>
            <a:pPr marL="180975" indent="0">
              <a:buNone/>
            </a:pPr>
            <a:r>
              <a:rPr lang="en-US" dirty="0" err="1"/>
              <a:t>const</a:t>
            </a:r>
            <a:r>
              <a:rPr lang="en-US" dirty="0"/>
              <a:t> ="</a:t>
            </a:r>
            <a:r>
              <a:rPr lang="en-US" dirty="0">
                <a:solidFill>
                  <a:srgbClr val="00B0F0"/>
                </a:solidFill>
              </a:rPr>
              <a:t>Header</a:t>
            </a:r>
            <a:r>
              <a:rPr lang="en-US" dirty="0"/>
              <a:t> = </a:t>
            </a:r>
            <a:r>
              <a:rPr lang="en-US" dirty="0">
                <a:solidFill>
                  <a:srgbClr val="00B0F0"/>
                </a:solidFill>
              </a:rPr>
              <a:t>( ) =&gt; 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	&lt;div </a:t>
            </a:r>
            <a:r>
              <a:rPr lang="en-US" dirty="0" err="1"/>
              <a:t>classNameheader</a:t>
            </a:r>
            <a:r>
              <a:rPr lang="en-US" dirty="0"/>
              <a:t>"&gt;</a:t>
            </a:r>
            <a:br>
              <a:rPr lang="en-US" dirty="0"/>
            </a:br>
            <a:r>
              <a:rPr lang="en-US" dirty="0"/>
              <a:t>	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</a:t>
            </a:r>
            <a:r>
              <a:rPr lang="en-US" dirty="0">
                <a:solidFill>
                  <a:srgbClr val="00B0F0"/>
                </a:solidFill>
              </a:rPr>
              <a:t>{</a:t>
            </a:r>
            <a:r>
              <a:rPr lang="en-US" dirty="0" err="1"/>
              <a:t>logoUrl</a:t>
            </a:r>
            <a:r>
              <a:rPr lang="en-US" dirty="0">
                <a:solidFill>
                  <a:srgbClr val="00B0F0"/>
                </a:solidFill>
              </a:rPr>
              <a:t>}</a:t>
            </a:r>
            <a:r>
              <a:rPr lang="en-US" dirty="0"/>
              <a:t> alt="Tesla" /&gt;</a:t>
            </a:r>
            <a:br>
              <a:rPr lang="en-US" dirty="0"/>
            </a:br>
            <a:r>
              <a:rPr lang="en-US" dirty="0"/>
              <a:t>	&lt;/div&gt;</a:t>
            </a:r>
            <a:br>
              <a:rPr lang="en-US" dirty="0"/>
            </a:br>
            <a:r>
              <a:rPr lang="en-US" dirty="0"/>
              <a:t>)</a:t>
            </a:r>
          </a:p>
          <a:p>
            <a:pPr marL="180975" indent="0">
              <a:buNone/>
            </a:pPr>
            <a:r>
              <a:rPr lang="en-US" dirty="0"/>
              <a:t>export default Header;</a:t>
            </a:r>
          </a:p>
        </p:txBody>
      </p:sp>
    </p:spTree>
    <p:extLst>
      <p:ext uri="{BB962C8B-B14F-4D97-AF65-F5344CB8AC3E}">
        <p14:creationId xmlns:p14="http://schemas.microsoft.com/office/powerpoint/2010/main" val="696336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FD8FA-4C52-B042-A7D4-01C42E478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Agenda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44044-0063-0743-8FEE-279D452D7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Choose your framework, ReactJS or </a:t>
            </a:r>
            <a:r>
              <a:rPr lang="en-US" b="1" dirty="0" err="1"/>
              <a:t>Vue.js</a:t>
            </a:r>
            <a:r>
              <a:rPr lang="en-US" b="1" dirty="0"/>
              <a:t>!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Component tree</a:t>
            </a:r>
          </a:p>
          <a:p>
            <a:pPr marL="0" indent="0" algn="ctr">
              <a:buNone/>
            </a:pPr>
            <a:r>
              <a:rPr lang="en-US" dirty="0"/>
              <a:t>Explain ReactJS</a:t>
            </a:r>
          </a:p>
          <a:p>
            <a:pPr marL="0" indent="0" algn="ctr">
              <a:buNone/>
            </a:pPr>
            <a:r>
              <a:rPr lang="en-US" dirty="0"/>
              <a:t>Explain </a:t>
            </a:r>
            <a:r>
              <a:rPr lang="en-US" dirty="0" err="1"/>
              <a:t>Vue.js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Start Workshop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EA4C6-33B9-3141-AB6D-4355DF8A9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479" y="6644845"/>
            <a:ext cx="521557" cy="521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BAED8E-7CE5-5B47-B3CF-EBA979F0F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479" y="5429878"/>
            <a:ext cx="860738" cy="60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36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EFF8-D5AD-174E-A4FB-A81FB904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F9503-1D51-0442-AE9E-D9FDDC26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4222750"/>
            <a:ext cx="5994400" cy="1308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4E68A-574B-3242-850E-CE15E3F89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6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b="1" dirty="0"/>
              <a:t>Components tree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609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7698-0CB6-A647-95F8-242DFC755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Tesla Battery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388E-4543-0741-8167-CFEE00855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u="sng" dirty="0">
                <a:solidFill>
                  <a:srgbClr val="0070C0"/>
                </a:solidFill>
              </a:rPr>
              <a:t>Provides:</a:t>
            </a:r>
          </a:p>
          <a:p>
            <a:pPr marL="180975" indent="0" algn="ctr">
              <a:buNone/>
            </a:pPr>
            <a:r>
              <a:rPr lang="en-US" sz="4000" b="1" dirty="0">
                <a:solidFill>
                  <a:srgbClr val="00B0F0"/>
                </a:solidFill>
              </a:rPr>
              <a:t>data</a:t>
            </a:r>
            <a:r>
              <a:rPr lang="en-US" sz="4000" dirty="0">
                <a:solidFill>
                  <a:srgbClr val="00B0F0"/>
                </a:solidFill>
              </a:rPr>
              <a:t> = state</a:t>
            </a:r>
          </a:p>
          <a:p>
            <a:pPr marL="180975" indent="0" algn="ctr">
              <a:buNone/>
            </a:pPr>
            <a:r>
              <a:rPr lang="en-US" sz="4000" b="1" dirty="0">
                <a:solidFill>
                  <a:srgbClr val="00B0F0"/>
                </a:solidFill>
              </a:rPr>
              <a:t>props</a:t>
            </a:r>
          </a:p>
          <a:p>
            <a:pPr marL="180975" indent="0" algn="ctr">
              <a:buNone/>
            </a:pPr>
            <a:r>
              <a:rPr lang="en-US" sz="4000" dirty="0"/>
              <a:t> </a:t>
            </a:r>
            <a:r>
              <a:rPr lang="en-US" sz="4000" b="1" dirty="0">
                <a:solidFill>
                  <a:srgbClr val="00B0F0"/>
                </a:solidFill>
              </a:rPr>
              <a:t>actions</a:t>
            </a:r>
            <a:r>
              <a:rPr lang="en-US" sz="4000" dirty="0">
                <a:solidFill>
                  <a:srgbClr val="00B0F0"/>
                </a:solidFill>
              </a:rPr>
              <a:t> (changed state)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87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24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/>
              <a:t>class </a:t>
            </a:r>
            <a:r>
              <a:rPr lang="en-US" sz="2400" dirty="0" err="1">
                <a:solidFill>
                  <a:srgbClr val="00B0F0"/>
                </a:solidFill>
              </a:rPr>
              <a:t>TeslaBattery</a:t>
            </a:r>
            <a:r>
              <a:rPr lang="en-US" sz="2400" dirty="0"/>
              <a:t> 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r>
              <a:rPr lang="en-US" sz="2400" dirty="0"/>
              <a:t>	constructor () {</a:t>
            </a:r>
            <a:br>
              <a:rPr lang="en-US" sz="2400" dirty="0"/>
            </a:br>
            <a:r>
              <a:rPr lang="en-US" sz="24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2400" dirty="0">
                <a:solidFill>
                  <a:srgbClr val="FFFF00"/>
                </a:solidFill>
              </a:rPr>
              <a:t>		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= {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 err="1">
                <a:solidFill>
                  <a:srgbClr val="FFFF00"/>
                </a:solidFill>
              </a:rPr>
              <a:t>carstats</a:t>
            </a:r>
            <a:r>
              <a:rPr lang="en-US" sz="2400" dirty="0"/>
              <a:t>: [ ],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>
                <a:solidFill>
                  <a:srgbClr val="FFFF00"/>
                </a:solidFill>
              </a:rPr>
              <a:t>config</a:t>
            </a:r>
            <a:r>
              <a:rPr lang="en-US" sz="2400" dirty="0"/>
              <a:t>: {</a:t>
            </a:r>
            <a:br>
              <a:rPr lang="en-US" sz="2400" dirty="0"/>
            </a:br>
            <a:r>
              <a:rPr lang="en-US" sz="2400" dirty="0"/>
              <a:t>				speed: 55,</a:t>
            </a:r>
            <a:br>
              <a:rPr lang="en-US" sz="2400" dirty="0"/>
            </a:br>
            <a:r>
              <a:rPr lang="en-US" sz="2400" dirty="0"/>
              <a:t>				temperature: 20,</a:t>
            </a:r>
            <a:br>
              <a:rPr lang="en-US" sz="2400" dirty="0"/>
            </a:br>
            <a:r>
              <a:rPr lang="en-US" sz="2400" dirty="0"/>
              <a:t>				climate: true,</a:t>
            </a:r>
            <a:br>
              <a:rPr lang="en-US" sz="2400" dirty="0"/>
            </a:br>
            <a:r>
              <a:rPr lang="en-US" sz="2400" dirty="0"/>
              <a:t>				wheels: 19</a:t>
            </a:r>
            <a:br>
              <a:rPr lang="en-US" sz="2400" dirty="0"/>
            </a:br>
            <a:r>
              <a:rPr lang="en-US" sz="2400" dirty="0"/>
              <a:t>			}</a:t>
            </a:r>
            <a:br>
              <a:rPr lang="en-US" sz="2400" dirty="0"/>
            </a:br>
            <a:r>
              <a:rPr lang="en-US" sz="2400" dirty="0"/>
              <a:t>		}</a:t>
            </a:r>
            <a:br>
              <a:rPr lang="en-US" sz="2400" dirty="0"/>
            </a:br>
            <a:r>
              <a:rPr lang="en-US" sz="2400" dirty="0"/>
              <a:t>    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  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>
                <a:solidFill>
                  <a:srgbClr val="FFFF00"/>
                </a:solidFill>
              </a:rPr>
              <a:t>const</a:t>
            </a:r>
            <a:r>
              <a:rPr lang="en-US" sz="2400" dirty="0">
                <a:solidFill>
                  <a:srgbClr val="FFFF00"/>
                </a:solidFill>
              </a:rPr>
              <a:t> { config } = </a:t>
            </a:r>
            <a:r>
              <a:rPr lang="en-US" sz="2400" dirty="0" err="1">
                <a:solidFill>
                  <a:srgbClr val="FFFF00"/>
                </a:solidFill>
              </a:rPr>
              <a:t>this.state</a:t>
            </a:r>
            <a:r>
              <a:rPr lang="en-US" sz="2400" dirty="0">
                <a:solidFill>
                  <a:srgbClr val="FFFF00"/>
                </a:solidFill>
              </a:rPr>
              <a:t>;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	return (</a:t>
            </a:r>
            <a:br>
              <a:rPr lang="en-US" sz="2400" dirty="0"/>
            </a:br>
            <a:r>
              <a:rPr lang="en-US" sz="2400" dirty="0"/>
              <a:t>		&lt;form </a:t>
            </a:r>
            <a:r>
              <a:rPr lang="en-US" sz="2400" dirty="0" err="1"/>
              <a:t>className</a:t>
            </a:r>
            <a:r>
              <a:rPr lang="en-US" sz="2400" dirty="0"/>
              <a:t>="tesla-battery"&gt;</a:t>
            </a:r>
            <a:br>
              <a:rPr lang="en-US" sz="2400" dirty="0"/>
            </a:br>
            <a:r>
              <a:rPr lang="en-US" sz="2400" dirty="0"/>
              <a:t>			&lt;h1&gt;Range Per Charge&lt;/h1&gt;</a:t>
            </a:r>
            <a:br>
              <a:rPr lang="en-US" sz="2400" dirty="0"/>
            </a:br>
            <a:r>
              <a:rPr lang="en-US" sz="2400" dirty="0"/>
              <a:t>			&lt;</a:t>
            </a:r>
            <a:r>
              <a:rPr lang="en-US" sz="2400" dirty="0" err="1"/>
              <a:t>TeslaCar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={</a:t>
            </a:r>
            <a:r>
              <a:rPr lang="en-US" sz="2400" dirty="0" err="1"/>
              <a:t>config.wheels</a:t>
            </a:r>
            <a:r>
              <a:rPr lang="en-US" sz="2400" dirty="0"/>
              <a:t>}/&gt;</a:t>
            </a:r>
            <a:br>
              <a:rPr lang="en-US" sz="2400" dirty="0"/>
            </a:br>
            <a:r>
              <a:rPr lang="en-US" sz="2400" dirty="0"/>
              <a:t>		&lt;/form&gt;</a:t>
            </a:r>
            <a:br>
              <a:rPr lang="en-US" sz="2400" dirty="0"/>
            </a:br>
            <a:r>
              <a:rPr lang="en-US" sz="2400" dirty="0"/>
              <a:t>		)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7802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8E737-ABA6-354D-BA8E-A7FE75047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4FE4-ECDF-344D-B325-40DED557F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/>
            <a:r>
              <a:rPr lang="en-US" b="1" i="1" dirty="0" err="1"/>
              <a:t>carstats</a:t>
            </a:r>
            <a:r>
              <a:rPr lang="en-US" b="1" i="1" dirty="0"/>
              <a:t> (object array)</a:t>
            </a:r>
            <a:r>
              <a:rPr lang="en-US" dirty="0"/>
              <a:t> : contains the maximum battery range per model. This range is based on the user input (</a:t>
            </a:r>
            <a:r>
              <a:rPr lang="en-US" dirty="0" err="1"/>
              <a:t>wheelsize</a:t>
            </a:r>
            <a:r>
              <a:rPr lang="en-US" dirty="0"/>
              <a:t> – climate – speed - </a:t>
            </a:r>
            <a:r>
              <a:rPr lang="en-US" dirty="0" err="1"/>
              <a:t>temparature</a:t>
            </a:r>
            <a:r>
              <a:rPr lang="en-US" dirty="0"/>
              <a:t>)</a:t>
            </a:r>
          </a:p>
          <a:p>
            <a:r>
              <a:rPr lang="en-US" b="1" dirty="0"/>
              <a:t>config (object)</a:t>
            </a:r>
            <a:r>
              <a:rPr lang="en-US" dirty="0"/>
              <a:t>: Currently selected conditions object (speed: 55, temperature: 20, climate: </a:t>
            </a:r>
            <a:r>
              <a:rPr lang="en-US" dirty="0" err="1"/>
              <a:t>aricon</a:t>
            </a:r>
            <a:r>
              <a:rPr lang="en-US" dirty="0"/>
              <a:t> on, wheel: 19)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41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87D25-E65B-3E4D-862E-43BC3DA5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carstats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5C588-02FE-1943-9496-8C38276C6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0">
              <a:spcBef>
                <a:spcPts val="2400"/>
              </a:spcBef>
              <a:buNone/>
            </a:pPr>
            <a:r>
              <a:rPr lang="en-US" sz="2400" dirty="0"/>
              <a:t>[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":"60","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":267},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":"60D","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":271},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":"75","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":323},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":"75D","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":332},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":"90D","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":365},</a:t>
            </a:r>
          </a:p>
          <a:p>
            <a:pPr marL="625475" lvl="1" indent="0">
              <a:spcBef>
                <a:spcPts val="2400"/>
              </a:spcBef>
              <a:buNone/>
            </a:pPr>
            <a:r>
              <a:rPr lang="en-US" sz="2400" b="1" dirty="0"/>
              <a:t>{"</a:t>
            </a:r>
            <a:r>
              <a:rPr lang="en-US" sz="2400" b="1" dirty="0">
                <a:solidFill>
                  <a:srgbClr val="0070C0"/>
                </a:solidFill>
              </a:rPr>
              <a:t>model</a:t>
            </a:r>
            <a:r>
              <a:rPr lang="en-US" sz="2400" b="1" dirty="0"/>
              <a:t>":"P100D","</a:t>
            </a:r>
            <a:r>
              <a:rPr lang="en-US" sz="2400" b="1" dirty="0">
                <a:solidFill>
                  <a:srgbClr val="00B0F0"/>
                </a:solidFill>
              </a:rPr>
              <a:t>miles</a:t>
            </a:r>
            <a:r>
              <a:rPr lang="en-US" sz="2400" b="1" dirty="0"/>
              <a:t>":409}</a:t>
            </a:r>
          </a:p>
          <a:p>
            <a:pPr marL="180975" indent="0">
              <a:spcBef>
                <a:spcPts val="2400"/>
              </a:spcBef>
              <a:buNone/>
            </a:pPr>
            <a:r>
              <a:rPr lang="en-US" sz="2400" dirty="0"/>
              <a:t>]</a:t>
            </a:r>
          </a:p>
          <a:p>
            <a:pPr marL="180975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8747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CED-F841-BE49-9EAB-5F30F307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br>
              <a:rPr lang="en-US" b="1" dirty="0"/>
            </a:br>
            <a:r>
              <a:rPr lang="en-US" b="1" dirty="0">
                <a:solidFill>
                  <a:schemeClr val="bg1"/>
                </a:solidFill>
              </a:rPr>
              <a:t>Tesla Battery Service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4F40A-2CC6-9C42-91C2-82AE551E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44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32F2C-FB90-214B-B37E-145157851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D93017-3DF0-4A4F-8468-86FF7CA9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1172" y="254000"/>
            <a:ext cx="9212245" cy="94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98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51ED8-0A0B-BC49-BAC8-C960731E9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1151467"/>
            <a:ext cx="11216640" cy="1413934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Exercise: check Tesla Battery Service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C3D479-AE99-5C44-B6FB-9F7EE6805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49" y="3140638"/>
            <a:ext cx="9579702" cy="5074249"/>
          </a:xfrm>
        </p:spPr>
      </p:pic>
    </p:spTree>
    <p:extLst>
      <p:ext uri="{BB962C8B-B14F-4D97-AF65-F5344CB8AC3E}">
        <p14:creationId xmlns:p14="http://schemas.microsoft.com/office/powerpoint/2010/main" val="140928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254C-88BF-3444-B3F8-64C8D958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Changing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99BE3-CC7C-384C-8A32-1601FA0AA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2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0" y="254000"/>
            <a:ext cx="11099799" cy="11992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730830"/>
            <a:ext cx="11099799" cy="7146470"/>
          </a:xfrm>
        </p:spPr>
        <p:txBody>
          <a:bodyPr/>
          <a:lstStyle/>
          <a:p>
            <a:pPr marL="180975" indent="0">
              <a:buNone/>
            </a:pPr>
            <a:endParaRPr lang="en-US" b="1" dirty="0"/>
          </a:p>
          <a:p>
            <a:pPr marL="180975" indent="0">
              <a:buNone/>
            </a:pPr>
            <a:endParaRPr lang="en-US" b="1" dirty="0"/>
          </a:p>
          <a:p>
            <a:pPr marL="180975" indent="0" algn="ctr">
              <a:buNone/>
            </a:pPr>
            <a:r>
              <a:rPr lang="en-US" b="1" dirty="0"/>
              <a:t>Building Tesla’s Battery Range Calculator</a:t>
            </a:r>
          </a:p>
          <a:p>
            <a:pPr marL="180975" indent="0" algn="ctr">
              <a:buNone/>
            </a:pPr>
            <a:r>
              <a:rPr lang="en-US" b="1" dirty="0"/>
              <a:t> with ReactJS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585" y="1730830"/>
            <a:ext cx="3559628" cy="26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39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Changing State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48334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b="1" dirty="0"/>
              <a:t>Do not! Change</a:t>
            </a:r>
            <a:r>
              <a:rPr lang="en-US" dirty="0"/>
              <a:t> state with: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this.state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newState</a:t>
            </a: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endParaRPr lang="en-US" sz="4400" b="1" i="1" dirty="0"/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Use: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4400" b="1" i="1" dirty="0"/>
              <a:t>  </a:t>
            </a:r>
            <a:r>
              <a:rPr lang="en-US" sz="4400" b="1" i="1" dirty="0" err="1">
                <a:solidFill>
                  <a:srgbClr val="00B0F0"/>
                </a:solidFill>
              </a:rPr>
              <a:t>this.setState</a:t>
            </a:r>
            <a:r>
              <a:rPr lang="en-US" sz="4400" b="1" i="1" dirty="0">
                <a:solidFill>
                  <a:srgbClr val="00B0F0"/>
                </a:solidFill>
              </a:rPr>
              <a:t>( { </a:t>
            </a:r>
            <a:r>
              <a:rPr lang="mr-IN" sz="4400" b="1" i="1" dirty="0">
                <a:solidFill>
                  <a:srgbClr val="00B0F0"/>
                </a:solidFill>
              </a:rPr>
              <a:t>…</a:t>
            </a:r>
            <a:r>
              <a:rPr lang="nl-NL" sz="4400" b="1" i="1" dirty="0">
                <a:solidFill>
                  <a:srgbClr val="00B0F0"/>
                </a:solidFill>
              </a:rPr>
              <a:t> </a:t>
            </a:r>
            <a:r>
              <a:rPr lang="en-US" sz="4400" b="1" i="1" dirty="0">
                <a:solidFill>
                  <a:srgbClr val="00B0F0"/>
                </a:solidFill>
              </a:rPr>
              <a:t>} )</a:t>
            </a:r>
          </a:p>
          <a:p>
            <a:pPr lvl="0" algn="ctr">
              <a:spcBef>
                <a:spcPts val="0"/>
              </a:spcBef>
              <a:buNone/>
            </a:pPr>
            <a:endParaRPr lang="en-US" sz="4400" b="1" i="1" dirty="0">
              <a:solidFill>
                <a:srgbClr val="FFC000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88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E8D00-41B7-494E-9BD7-4D920D10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95944"/>
            <a:ext cx="11099799" cy="9557656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/>
              <a:t>class </a:t>
            </a:r>
            <a:r>
              <a:rPr lang="en-US" sz="3200" b="1" i="1" dirty="0" err="1">
                <a:solidFill>
                  <a:srgbClr val="00B0F0"/>
                </a:solidFill>
              </a:rPr>
              <a:t>W</a:t>
            </a:r>
            <a:r>
              <a:rPr lang="en-US" sz="2400" i="1" dirty="0" err="1">
                <a:solidFill>
                  <a:srgbClr val="00B0F0"/>
                </a:solidFill>
              </a:rPr>
              <a:t>elcome</a:t>
            </a:r>
            <a:r>
              <a:rPr lang="en-US" sz="2400" b="1" i="1" dirty="0" err="1">
                <a:solidFill>
                  <a:srgbClr val="00B0F0"/>
                </a:solidFill>
              </a:rPr>
              <a:t>Statefull</a:t>
            </a:r>
            <a:r>
              <a:rPr lang="en-US" sz="2400" b="1" dirty="0"/>
              <a:t> </a:t>
            </a:r>
            <a:r>
              <a:rPr lang="en-US" sz="2400" dirty="0"/>
              <a:t>extends </a:t>
            </a:r>
            <a:r>
              <a:rPr lang="en-US" sz="2400" dirty="0" err="1"/>
              <a:t>React.Component</a:t>
            </a:r>
            <a:r>
              <a:rPr lang="en-US" sz="2400" dirty="0"/>
              <a:t> {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constructor(){</a:t>
            </a:r>
            <a:br>
              <a:rPr lang="en-US" sz="2400" dirty="0"/>
            </a:br>
            <a:r>
              <a:rPr lang="en-US" sz="2400" dirty="0"/>
              <a:t>		super();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 err="1">
                <a:solidFill>
                  <a:srgbClr val="00B0F0"/>
                </a:solidFill>
              </a:rPr>
              <a:t>this.state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		message: "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my friend !</a:t>
            </a:r>
            <a:r>
              <a:rPr lang="en-US" sz="2400" dirty="0"/>
              <a:t>!"</a:t>
            </a:r>
            <a:br>
              <a:rPr lang="en-US" sz="2400" dirty="0"/>
            </a:br>
            <a:r>
              <a:rPr lang="en-US" sz="2400" dirty="0"/>
              <a:t>		};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>
                <a:solidFill>
                  <a:srgbClr val="00B0F0"/>
                </a:solidFill>
              </a:rPr>
              <a:t>render( ) </a:t>
            </a: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		return &lt;h1&gt;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</a:rPr>
              <a:t>Hello</a:t>
            </a:r>
            <a:r>
              <a:rPr lang="en-US" sz="2400" dirty="0"/>
              <a:t> {</a:t>
            </a:r>
            <a:r>
              <a:rPr lang="en-US" sz="2400" dirty="0" err="1">
                <a:solidFill>
                  <a:srgbClr val="00B0F0"/>
                </a:solidFill>
              </a:rPr>
              <a:t>this.state.message</a:t>
            </a:r>
            <a:r>
              <a:rPr lang="en-US" sz="2400" dirty="0"/>
              <a:t>}!&lt;/h1&gt;;</a:t>
            </a:r>
            <a:br>
              <a:rPr lang="en-US" sz="2400" dirty="0"/>
            </a:br>
            <a:r>
              <a:rPr lang="en-US" sz="2400" dirty="0"/>
              <a:t>	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CBE96-6553-364D-B08A-AB3CEC82B7B0}"/>
              </a:ext>
            </a:extLst>
          </p:cNvPr>
          <p:cNvSpPr txBox="1"/>
          <p:nvPr/>
        </p:nvSpPr>
        <p:spPr>
          <a:xfrm>
            <a:off x="9437915" y="6041570"/>
            <a:ext cx="240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48D91-BA8F-2940-9A89-D4E8D2029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22" y="8195129"/>
            <a:ext cx="3517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7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13BC31-98E4-8C40-9B67-4FF751A16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12271"/>
            <a:ext cx="11099799" cy="9258299"/>
          </a:xfrm>
        </p:spPr>
        <p:txBody>
          <a:bodyPr/>
          <a:lstStyle/>
          <a:p>
            <a:pPr marL="180975" indent="0">
              <a:buNone/>
            </a:pPr>
            <a:r>
              <a:rPr lang="en-US" sz="2000" dirty="0"/>
              <a:t>class </a:t>
            </a:r>
            <a:r>
              <a:rPr lang="en-US" sz="2000" b="1" i="1" dirty="0" err="1">
                <a:solidFill>
                  <a:srgbClr val="00B0F0"/>
                </a:solidFill>
              </a:rPr>
              <a:t>W</a:t>
            </a:r>
            <a:r>
              <a:rPr lang="en-US" sz="2000" i="1" dirty="0" err="1">
                <a:solidFill>
                  <a:srgbClr val="00B0F0"/>
                </a:solidFill>
              </a:rPr>
              <a:t>elcome</a:t>
            </a:r>
            <a:r>
              <a:rPr lang="en-US" sz="2000" b="1" i="1" dirty="0" err="1">
                <a:solidFill>
                  <a:srgbClr val="00B0F0"/>
                </a:solidFill>
              </a:rPr>
              <a:t>Statefull</a:t>
            </a:r>
            <a:r>
              <a:rPr lang="en-US" sz="2000" dirty="0"/>
              <a:t> extends </a:t>
            </a:r>
            <a:r>
              <a:rPr lang="en-US" sz="2000" dirty="0" err="1"/>
              <a:t>React.Component</a:t>
            </a:r>
            <a:r>
              <a:rPr lang="en-US" sz="2000" dirty="0"/>
              <a:t> {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	constructor(){</a:t>
            </a:r>
            <a:br>
              <a:rPr lang="en-US" sz="2000" dirty="0"/>
            </a:br>
            <a:r>
              <a:rPr lang="en-US" sz="2000" dirty="0"/>
              <a:t>		super();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dirty="0" err="1">
                <a:solidFill>
                  <a:srgbClr val="00B0F0"/>
                </a:solidFill>
              </a:rPr>
              <a:t>this.state</a:t>
            </a:r>
            <a:r>
              <a:rPr lang="en-US" sz="2000" dirty="0">
                <a:solidFill>
                  <a:srgbClr val="00B0F0"/>
                </a:solidFill>
              </a:rPr>
              <a:t> </a:t>
            </a:r>
            <a:r>
              <a:rPr lang="en-US" sz="2000" dirty="0"/>
              <a:t>= {</a:t>
            </a:r>
            <a:br>
              <a:rPr lang="en-US" sz="2000" dirty="0"/>
            </a:br>
            <a:r>
              <a:rPr lang="en-US" sz="2000" dirty="0"/>
              <a:t>			message: "</a:t>
            </a:r>
            <a:r>
              <a:rPr lang="en-US" sz="2000" dirty="0">
                <a:solidFill>
                  <a:schemeClr val="bg1"/>
                </a:solidFill>
              </a:rPr>
              <a:t>my friend !</a:t>
            </a:r>
            <a:r>
              <a:rPr lang="en-US" sz="2000" dirty="0"/>
              <a:t>"</a:t>
            </a:r>
            <a:br>
              <a:rPr lang="en-US" sz="2000" dirty="0"/>
            </a:br>
            <a:r>
              <a:rPr lang="en-US" sz="2000" dirty="0"/>
              <a:t>		};</a:t>
            </a:r>
            <a:br>
              <a:rPr lang="en-US" sz="2000" dirty="0"/>
            </a:br>
            <a:r>
              <a:rPr lang="en-US" sz="2000" dirty="0"/>
              <a:t>		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=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this.updateMessage.</a:t>
            </a:r>
            <a:r>
              <a:rPr lang="en-US" sz="2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  <a:br>
              <a:rPr lang="en-US" sz="2000" b="1" dirty="0"/>
            </a:br>
            <a:r>
              <a:rPr lang="en-US" sz="2000" b="1" dirty="0"/>
              <a:t>	</a:t>
            </a:r>
            <a:r>
              <a:rPr lang="en-US" sz="2000" dirty="0"/>
              <a:t>}</a:t>
            </a:r>
            <a:r>
              <a:rPr lang="en-US" sz="2000" b="1" dirty="0"/>
              <a:t>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( ) </a:t>
            </a:r>
            <a:r>
              <a:rPr lang="en-US" sz="2000" b="1" dirty="0"/>
              <a:t>{</a:t>
            </a:r>
            <a:br>
              <a:rPr lang="en-US" sz="2000" b="1" dirty="0"/>
            </a:br>
            <a:r>
              <a:rPr lang="en-US" sz="2000" b="1" dirty="0"/>
              <a:t>		</a:t>
            </a:r>
            <a:r>
              <a:rPr lang="en-US" sz="20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2000" b="1" dirty="0"/>
              <a:t>({</a:t>
            </a:r>
            <a:br>
              <a:rPr lang="en-US" sz="2000" b="1" dirty="0"/>
            </a:br>
            <a:r>
              <a:rPr lang="en-US" sz="2000" b="1" dirty="0"/>
              <a:t>			message: "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my friend (from </a:t>
            </a:r>
            <a:r>
              <a:rPr lang="en-US" sz="2000" b="1" i="1" dirty="0">
                <a:solidFill>
                  <a:srgbClr val="0070C0"/>
                </a:solidFill>
                <a:highlight>
                  <a:srgbClr val="FFFF00"/>
                </a:highlight>
              </a:rPr>
              <a:t>changed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 state)!</a:t>
            </a:r>
            <a:r>
              <a:rPr lang="en-US" sz="2000" b="1" dirty="0">
                <a:solidFill>
                  <a:schemeClr val="tx1"/>
                </a:solidFill>
              </a:rPr>
              <a:t>"</a:t>
            </a:r>
            <a:br>
              <a:rPr lang="en-US" sz="2000" b="1" dirty="0"/>
            </a:br>
            <a:r>
              <a:rPr lang="en-US" sz="2000" b="1" dirty="0"/>
              <a:t>		});</a:t>
            </a:r>
            <a:br>
              <a:rPr lang="en-US" sz="2000" b="1" dirty="0"/>
            </a:br>
            <a:r>
              <a:rPr lang="en-US" sz="2000" b="1" dirty="0"/>
              <a:t>	} </a:t>
            </a:r>
          </a:p>
          <a:p>
            <a:pPr marL="180975" indent="0">
              <a:buNone/>
            </a:pPr>
            <a:r>
              <a:rPr lang="en-US" sz="2000" b="1" dirty="0"/>
              <a:t>	</a:t>
            </a:r>
            <a:r>
              <a:rPr lang="en-US" sz="2000" dirty="0">
                <a:solidFill>
                  <a:srgbClr val="00B0F0"/>
                </a:solidFill>
              </a:rPr>
              <a:t>render( )</a:t>
            </a:r>
            <a:r>
              <a:rPr lang="en-US" sz="2000" dirty="0"/>
              <a:t> {</a:t>
            </a:r>
            <a:br>
              <a:rPr lang="en-US" sz="2000" dirty="0"/>
            </a:br>
            <a:r>
              <a:rPr lang="en-US" sz="2000" dirty="0"/>
              <a:t>		 return (</a:t>
            </a:r>
            <a:br>
              <a:rPr lang="en-US" sz="2000" dirty="0"/>
            </a:br>
            <a:r>
              <a:rPr lang="en-US" sz="2000" dirty="0"/>
              <a:t>		&lt;div&gt;</a:t>
            </a:r>
            <a:br>
              <a:rPr lang="en-US" sz="2000" dirty="0"/>
            </a:br>
            <a:r>
              <a:rPr lang="en-US" sz="2000" dirty="0"/>
              <a:t>			&lt;h1&gt;Hello {</a:t>
            </a:r>
            <a:r>
              <a:rPr lang="en-US" sz="2000" dirty="0" err="1">
                <a:solidFill>
                  <a:srgbClr val="00B0F0"/>
                </a:solidFill>
              </a:rPr>
              <a:t>this.state.message</a:t>
            </a:r>
            <a:r>
              <a:rPr lang="en-US" sz="2000" dirty="0"/>
              <a:t>}!&lt;/h1&gt;</a:t>
            </a:r>
            <a:br>
              <a:rPr lang="en-US" sz="2000" dirty="0"/>
            </a:br>
            <a:r>
              <a:rPr lang="en-US" sz="2000" dirty="0"/>
              <a:t>			&lt;button 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onClick</a:t>
            </a:r>
            <a:r>
              <a:rPr lang="en-US" sz="2000" b="1" dirty="0">
                <a:solidFill>
                  <a:schemeClr val="tx1"/>
                </a:solidFill>
                <a:highlight>
                  <a:srgbClr val="FFFF00"/>
                </a:highlight>
              </a:rPr>
              <a:t>=</a:t>
            </a:r>
            <a:r>
              <a:rPr lang="en-US" sz="2000" b="1" dirty="0"/>
              <a:t>{</a:t>
            </a:r>
            <a:r>
              <a:rPr lang="en-US" sz="2000" b="1" dirty="0" err="1"/>
              <a:t>this.</a:t>
            </a:r>
            <a:r>
              <a:rPr lang="en-US" sz="20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updateMessage</a:t>
            </a:r>
            <a:r>
              <a:rPr lang="en-US" sz="2000" b="1" dirty="0"/>
              <a:t>}</a:t>
            </a:r>
            <a:r>
              <a:rPr lang="en-US" sz="2000" dirty="0"/>
              <a:t>&gt;</a:t>
            </a:r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Click me!&lt;</a:t>
            </a:r>
            <a:r>
              <a:rPr lang="en-US" sz="2000" dirty="0">
                <a:highlight>
                  <a:srgbClr val="FFFF00"/>
                </a:highlight>
              </a:rPr>
              <a:t>/</a:t>
            </a:r>
            <a:r>
              <a:rPr lang="en-US" sz="2000" dirty="0"/>
              <a:t>button&gt;</a:t>
            </a:r>
            <a:br>
              <a:rPr lang="en-US" sz="2000" dirty="0"/>
            </a:br>
            <a:r>
              <a:rPr lang="en-US" sz="2000" dirty="0"/>
              <a:t>		&lt;/div&gt; </a:t>
            </a:r>
            <a:br>
              <a:rPr lang="en-US" sz="2000" dirty="0"/>
            </a:br>
            <a:r>
              <a:rPr lang="en-US" sz="2000" dirty="0"/>
              <a:t>		)</a:t>
            </a:r>
            <a:br>
              <a:rPr lang="en-US" sz="2000" dirty="0"/>
            </a:br>
            <a:r>
              <a:rPr lang="en-US" sz="2000" dirty="0"/>
              <a:t>	}</a:t>
            </a:r>
            <a:br>
              <a:rPr lang="en-US" sz="2000" dirty="0"/>
            </a:br>
            <a:r>
              <a:rPr lang="en-US" sz="2000" dirty="0"/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5FB00-9158-7C4C-A886-FE292E31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645" y="8301955"/>
            <a:ext cx="6990443" cy="116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75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22A-499D-0D49-9417-ED990AAB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C1EE0-8267-B04F-B13E-93D9090E5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9EA564-6DED-864E-829A-625D6BE6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4178300"/>
            <a:ext cx="8356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0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11099799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>
                <a:solidFill>
                  <a:srgbClr val="00B0F0"/>
                </a:solidFill>
              </a:rPr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this.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= this.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handleChangeWheels.</a:t>
            </a:r>
            <a:r>
              <a:rPr lang="en-US" sz="16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bind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b="1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600" b="1" dirty="0"/>
              <a:t>(size)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'90D’];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                           </a:t>
            </a:r>
            <a:r>
              <a:rPr lang="en-US" sz="1600" dirty="0" err="1"/>
              <a:t>this.state.</a:t>
            </a:r>
            <a:r>
              <a:rPr lang="en-US" sz="1600" b="1" dirty="0" err="1"/>
              <a:t>config.wheels</a:t>
            </a:r>
            <a:r>
              <a:rPr lang="en-US" sz="1600" dirty="0"/>
              <a:t> 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 size;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</a:t>
            </a:r>
            <a:r>
              <a:rPr lang="en-US" sz="1600" dirty="0" err="1">
                <a:highlight>
                  <a:srgbClr val="FFFF00"/>
                </a:highlight>
              </a:rPr>
              <a:t>.</a:t>
            </a:r>
            <a:r>
              <a:rPr lang="en-US" sz="16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, </a:t>
            </a:r>
            <a:r>
              <a:rPr lang="en-US" sz="1600" dirty="0" err="1"/>
              <a:t>this.state.config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 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                                                              &lt;</a:t>
            </a:r>
            <a:r>
              <a:rPr lang="en-US" sz="1600" b="1" dirty="0" err="1">
                <a:solidFill>
                  <a:srgbClr val="00B0F0"/>
                </a:solidFill>
              </a:rPr>
              <a:t>TeslaWheels</a:t>
            </a:r>
            <a:r>
              <a:rPr lang="en-US" sz="1600" dirty="0"/>
              <a:t> value={</a:t>
            </a:r>
            <a:r>
              <a:rPr lang="en-US" sz="1600" b="1" dirty="0" err="1">
                <a:solidFill>
                  <a:srgbClr val="00B0F0"/>
                </a:solidFill>
              </a:rPr>
              <a:t>this.state.config.wheels</a:t>
            </a:r>
            <a:r>
              <a:rPr lang="en-US" sz="16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1600" dirty="0"/>
              <a:t>                                                              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handleChangeWheels</a:t>
            </a:r>
            <a:r>
              <a:rPr lang="en-US" sz="1600" dirty="0"/>
              <a:t>={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this.handleChangeWheels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6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1600" dirty="0"/>
              <a:t>                                                               /&gt;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4431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7605B-AD4E-0A48-AA42-9498EB3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5EBA4-176D-CA4B-AE25-875B78430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02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F92A8E7-FEDB-B941-91A6-56C646B8C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960" y="-32443"/>
            <a:ext cx="11099799" cy="2158999"/>
          </a:xfrm>
        </p:spPr>
        <p:txBody>
          <a:bodyPr/>
          <a:lstStyle/>
          <a:p>
            <a:r>
              <a:rPr lang="en-US" dirty="0"/>
              <a:t>passing props to </a:t>
            </a:r>
            <a:br>
              <a:rPr lang="en-US" dirty="0"/>
            </a:br>
            <a:r>
              <a:rPr lang="en-US" dirty="0"/>
              <a:t>Tesla Car Component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2DFF986-EA57-A742-9074-3936B4488CF0}"/>
              </a:ext>
            </a:extLst>
          </p:cNvPr>
          <p:cNvSpPr/>
          <p:nvPr/>
        </p:nvSpPr>
        <p:spPr>
          <a:xfrm>
            <a:off x="5596102" y="4744744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TeslaBattery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1896F2-FE9F-9342-9E93-0BD1AC50878C}"/>
              </a:ext>
            </a:extLst>
          </p:cNvPr>
          <p:cNvSpPr/>
          <p:nvPr/>
        </p:nvSpPr>
        <p:spPr>
          <a:xfrm>
            <a:off x="2205202" y="6596043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TeslaCar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FF6D7D-5036-B548-A7B1-84D142FAD291}"/>
              </a:ext>
            </a:extLst>
          </p:cNvPr>
          <p:cNvSpPr/>
          <p:nvPr/>
        </p:nvSpPr>
        <p:spPr>
          <a:xfrm>
            <a:off x="4260959" y="6607621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TeslaStats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7240C4F-AC2D-0042-AEB6-6F8A155011A4}"/>
              </a:ext>
            </a:extLst>
          </p:cNvPr>
          <p:cNvSpPr/>
          <p:nvPr/>
        </p:nvSpPr>
        <p:spPr>
          <a:xfrm>
            <a:off x="6248889" y="6607621"/>
            <a:ext cx="1470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TeslaCounter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6B20A3-55EC-CF4E-BE18-3F3C9C3CDA47}"/>
              </a:ext>
            </a:extLst>
          </p:cNvPr>
          <p:cNvSpPr/>
          <p:nvPr/>
        </p:nvSpPr>
        <p:spPr>
          <a:xfrm>
            <a:off x="8351126" y="6607621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TeslaClimate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41DF48D-4196-1F40-8D42-C01799EE3EE8}"/>
              </a:ext>
            </a:extLst>
          </p:cNvPr>
          <p:cNvSpPr/>
          <p:nvPr/>
        </p:nvSpPr>
        <p:spPr>
          <a:xfrm>
            <a:off x="10415919" y="6596043"/>
            <a:ext cx="1433349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TeslaWheels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4FB4236-A7BF-D24E-A497-D1A864EAE274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4125641" y="4367974"/>
            <a:ext cx="2315314" cy="35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AD8758-4C7B-AF49-B21E-B08CBB934E17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4588094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B2DBC49-E766-B947-A799-3D04DF69A19D}"/>
              </a:ext>
            </a:extLst>
          </p:cNvPr>
          <p:cNvCxnSpPr>
            <a:cxnSpLocks/>
          </p:cNvCxnSpPr>
          <p:nvPr/>
        </p:nvCxnSpPr>
        <p:spPr>
          <a:xfrm>
            <a:off x="6562726" y="5682300"/>
            <a:ext cx="2496535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6E21E3B-EF29-1143-AE93-C0DC700D87C7}"/>
              </a:ext>
            </a:extLst>
          </p:cNvPr>
          <p:cNvCxnSpPr>
            <a:cxnSpLocks/>
          </p:cNvCxnSpPr>
          <p:nvPr/>
        </p:nvCxnSpPr>
        <p:spPr>
          <a:xfrm>
            <a:off x="6487018" y="5682300"/>
            <a:ext cx="375581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AD97D0-D65F-9B4B-9D88-8F0C9D9520E2}"/>
              </a:ext>
            </a:extLst>
          </p:cNvPr>
          <p:cNvCxnSpPr>
            <a:cxnSpLocks/>
          </p:cNvCxnSpPr>
          <p:nvPr/>
        </p:nvCxnSpPr>
        <p:spPr>
          <a:xfrm flipH="1">
            <a:off x="4891252" y="5686282"/>
            <a:ext cx="1542558" cy="92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2AB82D-4558-E043-A044-7C3CB5306877}"/>
              </a:ext>
            </a:extLst>
          </p:cNvPr>
          <p:cNvSpPr/>
          <p:nvPr/>
        </p:nvSpPr>
        <p:spPr>
          <a:xfrm>
            <a:off x="5564571" y="3457651"/>
            <a:ext cx="2049517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App.</a:t>
            </a:r>
            <a:r>
              <a:rPr lang="en-US" sz="1800" b="1" kern="1200" dirty="0" err="1">
                <a:solidFill>
                  <a:srgbClr val="C00000"/>
                </a:solidFill>
                <a:latin typeface="Calibri" panose="020F0502020204030204"/>
              </a:rPr>
              <a:t>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09702B6-8928-DD49-8288-1F50249C0AFD}"/>
              </a:ext>
            </a:extLst>
          </p:cNvPr>
          <p:cNvCxnSpPr>
            <a:cxnSpLocks/>
          </p:cNvCxnSpPr>
          <p:nvPr/>
        </p:nvCxnSpPr>
        <p:spPr>
          <a:xfrm>
            <a:off x="6620860" y="4372051"/>
            <a:ext cx="0" cy="398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72B8CA5-E2F4-794E-9F31-C2D0352C5077}"/>
              </a:ext>
            </a:extLst>
          </p:cNvPr>
          <p:cNvSpPr txBox="1"/>
          <p:nvPr/>
        </p:nvSpPr>
        <p:spPr>
          <a:xfrm>
            <a:off x="8658964" y="5770054"/>
            <a:ext cx="817671" cy="376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3DEA51D-9B37-E542-9419-A35740AB8572}"/>
              </a:ext>
            </a:extLst>
          </p:cNvPr>
          <p:cNvSpPr txBox="1"/>
          <p:nvPr/>
        </p:nvSpPr>
        <p:spPr>
          <a:xfrm>
            <a:off x="3502818" y="5831608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3622B4-03C7-EA4E-8E92-01A5D7FC9B29}"/>
              </a:ext>
            </a:extLst>
          </p:cNvPr>
          <p:cNvSpPr txBox="1"/>
          <p:nvPr/>
        </p:nvSpPr>
        <p:spPr>
          <a:xfrm>
            <a:off x="4744108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F2CC146-8903-4146-9E87-6BE0C5379435}"/>
              </a:ext>
            </a:extLst>
          </p:cNvPr>
          <p:cNvSpPr txBox="1"/>
          <p:nvPr/>
        </p:nvSpPr>
        <p:spPr>
          <a:xfrm>
            <a:off x="5934485" y="6094790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1E464-9043-7E41-87E0-898112CE998F}"/>
              </a:ext>
            </a:extLst>
          </p:cNvPr>
          <p:cNvSpPr txBox="1"/>
          <p:nvPr/>
        </p:nvSpPr>
        <p:spPr>
          <a:xfrm>
            <a:off x="6958999" y="5984474"/>
            <a:ext cx="78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B38D3E6-12D6-2C40-9898-E552CD5E09A5}"/>
              </a:ext>
            </a:extLst>
          </p:cNvPr>
          <p:cNvSpPr/>
          <p:nvPr/>
        </p:nvSpPr>
        <p:spPr>
          <a:xfrm>
            <a:off x="6090900" y="2618495"/>
            <a:ext cx="1041625" cy="6011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Index.js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5C6535D-0742-4E4E-9DCE-6487A63476FA}"/>
              </a:ext>
            </a:extLst>
          </p:cNvPr>
          <p:cNvCxnSpPr>
            <a:cxnSpLocks/>
            <a:endCxn id="66" idx="0"/>
          </p:cNvCxnSpPr>
          <p:nvPr/>
        </p:nvCxnSpPr>
        <p:spPr>
          <a:xfrm>
            <a:off x="6551464" y="3219624"/>
            <a:ext cx="37866" cy="238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58EA2D9-E4D7-E04F-BA2B-0BA3B7848D5B}"/>
              </a:ext>
            </a:extLst>
          </p:cNvPr>
          <p:cNvSpPr txBox="1"/>
          <p:nvPr/>
        </p:nvSpPr>
        <p:spPr>
          <a:xfrm>
            <a:off x="7850514" y="4951630"/>
            <a:ext cx="306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ym typeface="Wingdings" pitchFamily="2" charset="2"/>
              </a:rPr>
              <a:t> </a:t>
            </a:r>
            <a:r>
              <a:rPr lang="en-US" b="1" i="1" dirty="0"/>
              <a:t>Container Component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92D6B1-580B-E849-B5B6-7A5D4303DB00}"/>
              </a:ext>
            </a:extLst>
          </p:cNvPr>
          <p:cNvSpPr txBox="1"/>
          <p:nvPr/>
        </p:nvSpPr>
        <p:spPr>
          <a:xfrm>
            <a:off x="4782385" y="7629293"/>
            <a:ext cx="3683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dirty="0"/>
              <a:t>Presentational </a:t>
            </a:r>
            <a:r>
              <a:rPr lang="en-US" b="1" i="1" dirty="0"/>
              <a:t>Components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B32F86-4ADB-4C42-890B-828FA056C186}"/>
              </a:ext>
            </a:extLst>
          </p:cNvPr>
          <p:cNvSpPr/>
          <p:nvPr/>
        </p:nvSpPr>
        <p:spPr>
          <a:xfrm>
            <a:off x="3468744" y="4719396"/>
            <a:ext cx="1313793" cy="914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30D80CB-CF87-EC42-A273-78C63AD83DB1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862099" y="5682300"/>
            <a:ext cx="3386792" cy="913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324048-EC5B-F14D-982B-1679BBCACE1D}"/>
              </a:ext>
            </a:extLst>
          </p:cNvPr>
          <p:cNvSpPr txBox="1"/>
          <p:nvPr/>
        </p:nvSpPr>
        <p:spPr>
          <a:xfrm>
            <a:off x="3037114" y="5984475"/>
            <a:ext cx="110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FF00"/>
                </a:solidFill>
              </a:rPr>
              <a:t>wheelsize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5527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42A05-FDCA-C746-B8F5-6691C7506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7175"/>
            <a:ext cx="8501743" cy="9258299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class </a:t>
            </a:r>
            <a:r>
              <a:rPr lang="en-US" sz="1600" dirty="0" err="1"/>
              <a:t>TeslaBattery</a:t>
            </a:r>
            <a:r>
              <a:rPr lang="en-US" sz="1600" dirty="0"/>
              <a:t> extends </a:t>
            </a:r>
            <a:r>
              <a:rPr lang="en-US" sz="1600" dirty="0" err="1"/>
              <a:t>React.Component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	constructor () {</a:t>
            </a:r>
            <a:br>
              <a:rPr lang="en-US" sz="1600" dirty="0"/>
            </a:br>
            <a:r>
              <a:rPr lang="en-US" sz="1600" dirty="0"/>
              <a:t>		super( ); 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this.statsUpdate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 dirty="0" err="1">
                <a:solidFill>
                  <a:schemeClr val="bg1"/>
                </a:solidFill>
              </a:rPr>
              <a:t>this.statsUpdate.bind</a:t>
            </a:r>
            <a:r>
              <a:rPr lang="en-US" sz="1600" dirty="0">
                <a:solidFill>
                  <a:schemeClr val="bg1"/>
                </a:solidFill>
              </a:rPr>
              <a:t>(this);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FFFF00"/>
                </a:solidFill>
              </a:rPr>
              <a:t>		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 </a:t>
            </a:r>
            <a:r>
              <a:rPr lang="en-US" sz="1600" dirty="0"/>
              <a:t>= 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/>
              <a:t>: [],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>
                <a:solidFill>
                  <a:srgbClr val="FFFF00"/>
                </a:solidFill>
              </a:rPr>
              <a:t>config</a:t>
            </a:r>
            <a:r>
              <a:rPr lang="en-US" sz="1600" dirty="0"/>
              <a:t>: {</a:t>
            </a:r>
            <a:br>
              <a:rPr lang="en-US" sz="1600" dirty="0"/>
            </a:br>
            <a:r>
              <a:rPr lang="en-US" sz="1600" dirty="0"/>
              <a:t>				speed: 55,</a:t>
            </a:r>
            <a:br>
              <a:rPr lang="en-US" sz="1600" dirty="0"/>
            </a:br>
            <a:r>
              <a:rPr lang="en-US" sz="1600" dirty="0"/>
              <a:t>				temperature: 20,</a:t>
            </a:r>
            <a:br>
              <a:rPr lang="en-US" sz="1600" dirty="0"/>
            </a:br>
            <a:r>
              <a:rPr lang="en-US" sz="1600" dirty="0"/>
              <a:t>				climate: true,</a:t>
            </a:r>
            <a:br>
              <a:rPr lang="en-US" sz="1600" dirty="0"/>
            </a:br>
            <a:r>
              <a:rPr lang="en-US" sz="1600" dirty="0"/>
              <a:t>				wheels: 19</a:t>
            </a:r>
            <a:br>
              <a:rPr lang="en-US" sz="1600" dirty="0"/>
            </a:br>
            <a:r>
              <a:rPr lang="en-US" sz="1600" dirty="0"/>
              <a:t>			}</a:t>
            </a:r>
            <a:br>
              <a:rPr lang="en-US" sz="1600" dirty="0"/>
            </a:br>
            <a:r>
              <a:rPr lang="en-US" sz="1600" dirty="0"/>
              <a:t>		}</a:t>
            </a:r>
            <a:br>
              <a:rPr lang="en-US" sz="1600" dirty="0"/>
            </a:br>
            <a:r>
              <a:rPr lang="en-US" sz="1600" dirty="0"/>
              <a:t>    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</a:t>
            </a:r>
            <a:r>
              <a:rPr lang="en-US" sz="1600" b="1" dirty="0" err="1">
                <a:solidFill>
                  <a:srgbClr val="00B0F0"/>
                </a:solidFill>
              </a:rPr>
              <a:t>componentDidMount</a:t>
            </a:r>
            <a:r>
              <a:rPr lang="en-US" sz="1600" dirty="0"/>
              <a:t>() {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	</a:t>
            </a:r>
            <a:r>
              <a:rPr lang="en-US" sz="1600" b="1" dirty="0" err="1"/>
              <a:t>this.statsUpdate</a:t>
            </a:r>
            <a:r>
              <a:rPr lang="en-US" sz="1600" b="1" dirty="0"/>
              <a:t>();</a:t>
            </a:r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b="1" dirty="0"/>
              <a:t>	</a:t>
            </a:r>
            <a:r>
              <a:rPr lang="en-US" sz="1600" b="1" dirty="0" err="1"/>
              <a:t>statsUpdate</a:t>
            </a:r>
            <a:r>
              <a:rPr lang="en-US" sz="1600" b="1" dirty="0"/>
              <a:t>( )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 		</a:t>
            </a:r>
            <a:r>
              <a:rPr lang="en-US" sz="1600" dirty="0" err="1"/>
              <a:t>const</a:t>
            </a:r>
            <a:r>
              <a:rPr lang="en-US" sz="1600" dirty="0"/>
              <a:t> </a:t>
            </a:r>
            <a:r>
              <a:rPr lang="en-US" sz="1600" dirty="0" err="1"/>
              <a:t>carModels</a:t>
            </a:r>
            <a:r>
              <a:rPr lang="en-US" sz="1600" dirty="0"/>
              <a:t> = ['60', '60D', '75', '75D', '90D'];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chemeClr val="bg1"/>
                </a:solidFill>
              </a:rPr>
              <a:t>this.setState</a:t>
            </a:r>
            <a:r>
              <a:rPr lang="en-US" sz="1600" dirty="0"/>
              <a:t>({</a:t>
            </a:r>
            <a:br>
              <a:rPr lang="en-US" sz="1600" dirty="0"/>
            </a:br>
            <a:r>
              <a:rPr lang="en-US" sz="1600" dirty="0"/>
              <a:t>			</a:t>
            </a:r>
            <a:r>
              <a:rPr lang="en-US" sz="1600" dirty="0" err="1">
                <a:solidFill>
                  <a:srgbClr val="FFFF00"/>
                </a:solidFill>
              </a:rPr>
              <a:t>carstats</a:t>
            </a:r>
            <a:r>
              <a:rPr lang="en-US" sz="1600" dirty="0">
                <a:solidFill>
                  <a:srgbClr val="FFFF00"/>
                </a:solidFill>
              </a:rPr>
              <a:t>:</a:t>
            </a:r>
            <a:r>
              <a:rPr lang="en-US" sz="1600" dirty="0"/>
              <a:t> </a:t>
            </a:r>
            <a:r>
              <a:rPr lang="en-US" sz="1600" dirty="0" err="1"/>
              <a:t>this.calculateStats</a:t>
            </a:r>
            <a:r>
              <a:rPr lang="en-US" sz="1600" dirty="0"/>
              <a:t>(</a:t>
            </a:r>
            <a:r>
              <a:rPr lang="en-US" sz="1600" dirty="0" err="1"/>
              <a:t>carModels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		}) </a:t>
            </a:r>
            <a:br>
              <a:rPr lang="en-US" sz="1600" dirty="0"/>
            </a:br>
            <a:r>
              <a:rPr lang="en-US" sz="1600" dirty="0"/>
              <a:t>	}</a:t>
            </a:r>
          </a:p>
          <a:p>
            <a:pPr marL="180975" indent="0">
              <a:spcBef>
                <a:spcPts val="600"/>
              </a:spcBef>
              <a:buNone/>
            </a:pPr>
            <a:endParaRPr lang="en-US" sz="1600" dirty="0"/>
          </a:p>
          <a:p>
            <a:pPr marL="180975" indent="0">
              <a:spcBef>
                <a:spcPts val="600"/>
              </a:spcBef>
              <a:buNone/>
            </a:pPr>
            <a:r>
              <a:rPr lang="en-US" sz="1600" dirty="0">
                <a:solidFill>
                  <a:srgbClr val="00B0F0"/>
                </a:solidFill>
              </a:rPr>
              <a:t>	render( ) </a:t>
            </a:r>
            <a:r>
              <a:rPr lang="en-US" sz="1600" dirty="0"/>
              <a:t>{</a:t>
            </a:r>
            <a:br>
              <a:rPr lang="en-US" sz="1600" dirty="0"/>
            </a:br>
            <a:r>
              <a:rPr lang="en-US" sz="1600" dirty="0"/>
              <a:t>		</a:t>
            </a:r>
            <a:r>
              <a:rPr lang="en-US" sz="1600" dirty="0" err="1">
                <a:solidFill>
                  <a:srgbClr val="FFFF00"/>
                </a:solidFill>
              </a:rPr>
              <a:t>const</a:t>
            </a:r>
            <a:r>
              <a:rPr lang="en-US" sz="1600" dirty="0">
                <a:solidFill>
                  <a:srgbClr val="FFFF00"/>
                </a:solidFill>
              </a:rPr>
              <a:t> { config } = </a:t>
            </a:r>
            <a:r>
              <a:rPr lang="en-US" sz="1600" dirty="0" err="1">
                <a:solidFill>
                  <a:srgbClr val="FFFF00"/>
                </a:solidFill>
              </a:rPr>
              <a:t>this.state</a:t>
            </a:r>
            <a:r>
              <a:rPr lang="en-US" sz="1600" dirty="0">
                <a:solidFill>
                  <a:srgbClr val="FFFF00"/>
                </a:solidFill>
              </a:rPr>
              <a:t>;</a:t>
            </a:r>
            <a:br>
              <a:rPr lang="en-US" sz="1600" dirty="0">
                <a:solidFill>
                  <a:srgbClr val="FFFF00"/>
                </a:solidFill>
              </a:rPr>
            </a:br>
            <a:r>
              <a:rPr lang="en-US" sz="1600" dirty="0"/>
              <a:t>		return (</a:t>
            </a:r>
            <a:br>
              <a:rPr lang="en-US" sz="1600" dirty="0"/>
            </a:br>
            <a:r>
              <a:rPr lang="en-US" sz="1600" dirty="0"/>
              <a:t>			&lt;form </a:t>
            </a:r>
            <a:r>
              <a:rPr lang="en-US" sz="1600" dirty="0" err="1"/>
              <a:t>className</a:t>
            </a:r>
            <a:r>
              <a:rPr lang="en-US" sz="1600" dirty="0"/>
              <a:t>="tesla-battery"&gt;</a:t>
            </a:r>
            <a:br>
              <a:rPr lang="en-US" sz="1600" dirty="0"/>
            </a:br>
            <a:r>
              <a:rPr lang="en-US" sz="1600" dirty="0"/>
              <a:t>				&lt;h1&gt;Range Per Charge&lt;/h1&gt;</a:t>
            </a:r>
            <a:br>
              <a:rPr lang="en-US" sz="1600" dirty="0"/>
            </a:br>
            <a:r>
              <a:rPr lang="en-US" sz="1600" dirty="0"/>
              <a:t>				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&lt;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TeslaCar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={</a:t>
            </a:r>
            <a:r>
              <a:rPr lang="en-US" sz="1600" dirty="0" err="1">
                <a:solidFill>
                  <a:schemeClr val="tx1"/>
                </a:solidFill>
                <a:highlight>
                  <a:srgbClr val="FFFF00"/>
                </a:highlight>
              </a:rPr>
              <a:t>config.wheels</a:t>
            </a: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}/&gt;</a:t>
            </a:r>
            <a:br>
              <a:rPr lang="en-US" sz="1600" dirty="0"/>
            </a:br>
            <a:r>
              <a:rPr lang="en-US" sz="1600" dirty="0"/>
              <a:t>			&lt;/form&gt;</a:t>
            </a:r>
            <a:br>
              <a:rPr lang="en-US" sz="1600" dirty="0"/>
            </a:br>
            <a:r>
              <a:rPr lang="en-US" sz="1600" dirty="0"/>
              <a:t>		)</a:t>
            </a:r>
            <a:br>
              <a:rPr lang="en-US" sz="1600" dirty="0"/>
            </a:br>
            <a:r>
              <a:rPr lang="en-US" sz="1600" dirty="0"/>
              <a:t>	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042ADF-60F7-1B41-B09B-BE3CFAC44150}"/>
              </a:ext>
            </a:extLst>
          </p:cNvPr>
          <p:cNvSpPr txBox="1"/>
          <p:nvPr/>
        </p:nvSpPr>
        <p:spPr>
          <a:xfrm>
            <a:off x="13347700" y="8258175"/>
            <a:ext cx="239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70C0"/>
                </a:solidFill>
                <a:highlight>
                  <a:srgbClr val="FFFF00"/>
                </a:highlight>
              </a:rPr>
              <a:t>wheelsize</a:t>
            </a:r>
            <a:endParaRPr lang="en-US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718050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FC32-84F8-A445-8F84-6D104B1B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93A-2567-D347-814D-93217D26F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120" b="1" dirty="0">
                <a:solidFill>
                  <a:srgbClr val="00B0F0"/>
                </a:solidFill>
              </a:rPr>
              <a:t>Receiving props in Tesla Car Component</a:t>
            </a:r>
            <a:endParaRPr lang="en-US" sz="512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10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EB167-C930-6343-AE94-DF807ACE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Receiving props in Tesla Car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4B1AC-FE0B-E84B-8B23-AE4554F31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2052300" cy="6286499"/>
          </a:xfrm>
        </p:spPr>
        <p:txBody>
          <a:bodyPr/>
          <a:lstStyle/>
          <a:p>
            <a:pPr marL="180975" indent="0">
              <a:buNone/>
            </a:pPr>
            <a:r>
              <a:rPr lang="en-US" sz="2400" dirty="0" err="1"/>
              <a:t>const</a:t>
            </a:r>
            <a:r>
              <a:rPr lang="en-US" sz="2400" dirty="0"/>
              <a:t> </a:t>
            </a:r>
            <a:r>
              <a:rPr lang="en-US" sz="2400" dirty="0" err="1"/>
              <a:t>TeslaCar</a:t>
            </a:r>
            <a:r>
              <a:rPr lang="en-US" sz="2400" dirty="0"/>
              <a:t> = (</a:t>
            </a:r>
            <a:r>
              <a:rPr lang="en-US" sz="2400" b="1" dirty="0">
                <a:solidFill>
                  <a:srgbClr val="FFFF00"/>
                </a:solidFill>
              </a:rPr>
              <a:t>props</a:t>
            </a:r>
            <a:r>
              <a:rPr lang="en-US" sz="2400" dirty="0"/>
              <a:t>) =&gt; (</a:t>
            </a:r>
            <a:br>
              <a:rPr lang="en-US" sz="2400" dirty="0"/>
            </a:br>
            <a:r>
              <a:rPr lang="en-US" sz="2400" dirty="0"/>
              <a:t>	&lt;div </a:t>
            </a:r>
            <a:r>
              <a:rPr lang="en-US" sz="2400" dirty="0" err="1"/>
              <a:t>className</a:t>
            </a:r>
            <a:r>
              <a:rPr lang="en-US" sz="2400" dirty="0"/>
              <a:t>="tesla-car"&gt;</a:t>
            </a:r>
            <a:br>
              <a:rPr lang="en-US" sz="2400" dirty="0"/>
            </a:br>
            <a:r>
              <a:rPr lang="en-US" sz="2400" dirty="0"/>
              <a:t>	  &lt;div </a:t>
            </a:r>
            <a:r>
              <a:rPr lang="en-US" sz="2400" dirty="0" err="1"/>
              <a:t>className</a:t>
            </a:r>
            <a:r>
              <a:rPr lang="en-US" sz="2400" dirty="0"/>
              <a:t>="tesla-wheels"&gt;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tesla-wheel--front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  &lt;div </a:t>
            </a:r>
            <a:r>
              <a:rPr lang="en-US" sz="2400" dirty="0" err="1"/>
              <a:t>className</a:t>
            </a:r>
            <a:r>
              <a:rPr lang="en-US" sz="2400" dirty="0"/>
              <a:t>={`tesla-wheel tesla-wheel--rear tesla-	wheel--${</a:t>
            </a:r>
            <a:r>
              <a:rPr lang="en-US" sz="2400" b="1" dirty="0" err="1">
                <a:solidFill>
                  <a:srgbClr val="FFFF00"/>
                </a:solidFill>
              </a:rPr>
              <a:t>props.wheelsize</a:t>
            </a:r>
            <a:r>
              <a:rPr lang="en-US" sz="2400" dirty="0"/>
              <a:t>}`}&gt;&lt;/div&gt;</a:t>
            </a:r>
            <a:br>
              <a:rPr lang="en-US" sz="2400" dirty="0"/>
            </a:br>
            <a:r>
              <a:rPr lang="en-US" sz="2400" dirty="0"/>
              <a:t>	  &lt;/div&gt;</a:t>
            </a:r>
            <a:br>
              <a:rPr lang="en-US" sz="2400" dirty="0"/>
            </a:br>
            <a:r>
              <a:rPr lang="en-US" sz="2400" dirty="0"/>
              <a:t>	&lt;/div&gt;</a:t>
            </a:r>
            <a:br>
              <a:rPr lang="en-US" sz="2400" dirty="0"/>
            </a:br>
            <a:r>
              <a:rPr lang="en-US" sz="2400" dirty="0"/>
              <a:t>);</a:t>
            </a:r>
          </a:p>
          <a:p>
            <a:pPr marL="180975" indent="0">
              <a:buNone/>
            </a:pPr>
            <a:r>
              <a:rPr lang="en-US" sz="2400" dirty="0" err="1"/>
              <a:t>TeslaCar.propTypes</a:t>
            </a:r>
            <a:r>
              <a:rPr lang="en-US" sz="2400" dirty="0"/>
              <a:t> = {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 err="1">
                <a:solidFill>
                  <a:srgbClr val="FFFF00"/>
                </a:solidFill>
              </a:rPr>
              <a:t>wheelsize</a:t>
            </a:r>
            <a:r>
              <a:rPr lang="en-US" sz="2400" dirty="0"/>
              <a:t>: </a:t>
            </a:r>
            <a:r>
              <a:rPr lang="en-US" sz="2400" dirty="0" err="1"/>
              <a:t>React.PropTypes.number</a:t>
            </a:r>
            <a:br>
              <a:rPr lang="en-US" sz="2400" dirty="0"/>
            </a:br>
            <a:r>
              <a:rPr lang="en-US" sz="2400" dirty="0"/>
              <a:t>}</a:t>
            </a:r>
          </a:p>
          <a:p>
            <a:pPr marL="180975" indent="0">
              <a:buNone/>
            </a:pPr>
            <a:r>
              <a:rPr lang="en-US" sz="2400" dirty="0"/>
              <a:t>export default </a:t>
            </a:r>
            <a:r>
              <a:rPr lang="en-US" sz="2400" dirty="0" err="1"/>
              <a:t>TeslaCar</a:t>
            </a:r>
            <a:r>
              <a:rPr lang="en-US" sz="24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818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63519"/>
            <a:ext cx="13004799" cy="422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89749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/>
              <a:t>Mounting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Updating</a:t>
            </a:r>
          </a:p>
          <a:p>
            <a:pPr marL="457200" lvl="0" indent="-228600" rtl="0">
              <a:spcBef>
                <a:spcPts val="0"/>
              </a:spcBef>
            </a:pPr>
            <a:endParaRPr lang="en-US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Unmounting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Mounting</a:t>
            </a:r>
            <a:r>
              <a:rPr lang="en-US" dirty="0"/>
              <a:t>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constructor()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componentWillMount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Updating: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componentWillReceiveProps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shouldComponentUpdate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componentWillUpdate</a:t>
            </a:r>
            <a:r>
              <a:rPr lang="en-US" dirty="0"/>
              <a:t>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render()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componentDidUpdate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Component: lifecycles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 dirty="0"/>
              <a:t>Unmounting: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err="1"/>
              <a:t>componentWillUnmount</a:t>
            </a:r>
            <a:r>
              <a:rPr lang="en-US" dirty="0"/>
              <a:t>()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Additional information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700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https://facebook.github.io/react/docs/hello-world.html</a:t>
            </a:r>
          </a:p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https://github.com/airbnb/javascript/tree/master/react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743200"/>
            <a:ext cx="11889740" cy="5585459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 </a:t>
            </a:r>
          </a:p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       yarn</a:t>
            </a:r>
            <a:endParaRPr lang="en-US" sz="2800" dirty="0"/>
          </a:p>
          <a:p>
            <a:pPr marL="180975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yarn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# Happy hacking ! ;-)</a:t>
            </a:r>
          </a:p>
        </p:txBody>
      </p:sp>
    </p:spTree>
    <p:extLst>
      <p:ext uri="{BB962C8B-B14F-4D97-AF65-F5344CB8AC3E}">
        <p14:creationId xmlns:p14="http://schemas.microsoft.com/office/powerpoint/2010/main" val="146563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499" y="254000"/>
            <a:ext cx="11421397" cy="215899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C9D3D68D-48FC-814F-BAF9-C88F5F9F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033" y="1927224"/>
            <a:ext cx="10380731" cy="6180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233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install?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2999"/>
            <a:ext cx="11099799" cy="5321299"/>
          </a:xfrm>
        </p:spPr>
        <p:txBody>
          <a:bodyPr/>
          <a:lstStyle/>
          <a:p>
            <a:pPr marL="625475" lvl="1" indent="0">
              <a:buNone/>
            </a:pPr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node  </a:t>
            </a:r>
            <a:r>
              <a:rPr lang="en-US" dirty="0">
                <a:solidFill>
                  <a:srgbClr val="00B0F0"/>
                </a:solidFill>
              </a:rPr>
              <a:t>(https://</a:t>
            </a:r>
            <a:r>
              <a:rPr lang="en-US" dirty="0" err="1">
                <a:solidFill>
                  <a:srgbClr val="00B0F0"/>
                </a:solidFill>
              </a:rPr>
              <a:t>nodejs.org</a:t>
            </a:r>
            <a:r>
              <a:rPr lang="en-US" dirty="0">
                <a:solidFill>
                  <a:srgbClr val="00B0F0"/>
                </a:solidFill>
              </a:rPr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14304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Github</a:t>
            </a:r>
            <a:r>
              <a:rPr lang="en-US" dirty="0"/>
              <a:t> workshop!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2413000"/>
            <a:ext cx="11889740" cy="5915660"/>
          </a:xfrm>
        </p:spPr>
        <p:txBody>
          <a:bodyPr/>
          <a:lstStyle/>
          <a:p>
            <a:pPr marL="180975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</a:p>
          <a:p>
            <a:pPr marL="180975" indent="0"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180975" indent="0">
              <a:buNone/>
            </a:pPr>
            <a:r>
              <a:rPr lang="en-US" sz="2400" dirty="0">
                <a:solidFill>
                  <a:srgbClr val="FFFF00"/>
                </a:solidFill>
              </a:rPr>
              <a:t>git clone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/petereijgermans11/workshop-</a:t>
            </a:r>
            <a:r>
              <a:rPr lang="en-US" sz="2400" dirty="0" err="1"/>
              <a:t>reactjs</a:t>
            </a:r>
            <a:r>
              <a:rPr lang="en-US" sz="2400" dirty="0"/>
              <a:t>-</a:t>
            </a:r>
            <a:r>
              <a:rPr lang="en-US" sz="2400" dirty="0" err="1"/>
              <a:t>vuejs.git</a:t>
            </a:r>
            <a:endParaRPr lang="en-US" sz="24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FF00"/>
                </a:solidFill>
              </a:rPr>
              <a:t>cd</a:t>
            </a:r>
            <a:r>
              <a:rPr lang="en-US" sz="2800" dirty="0"/>
              <a:t> workshop-</a:t>
            </a:r>
            <a:r>
              <a:rPr lang="en-US" sz="2800" dirty="0" err="1"/>
              <a:t>reactjs</a:t>
            </a:r>
            <a:r>
              <a:rPr lang="en-US" sz="2800" dirty="0"/>
              <a:t>-</a:t>
            </a:r>
            <a:r>
              <a:rPr lang="en-US" sz="2800" dirty="0" err="1"/>
              <a:t>vuejs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        cd ./</a:t>
            </a:r>
            <a:r>
              <a:rPr lang="en-US" sz="2800" dirty="0" err="1"/>
              <a:t>reactjs</a:t>
            </a:r>
            <a:r>
              <a:rPr lang="en-US" sz="2800" dirty="0"/>
              <a:t>-app </a:t>
            </a:r>
            <a:endParaRPr lang="en-US" sz="2800" dirty="0">
              <a:solidFill>
                <a:srgbClr val="FFFF00"/>
              </a:solidFill>
            </a:endParaRPr>
          </a:p>
          <a:p>
            <a:pPr marL="1069975" lvl="2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install</a:t>
            </a:r>
            <a:endParaRPr lang="en-US" sz="2800" dirty="0"/>
          </a:p>
          <a:p>
            <a:pPr marL="1069975" lvl="2" indent="0">
              <a:buNone/>
            </a:pPr>
            <a:r>
              <a:rPr lang="en-US" sz="2800" dirty="0"/>
              <a:t>	</a:t>
            </a:r>
            <a:r>
              <a:rPr lang="en-US" sz="2800" dirty="0" err="1">
                <a:solidFill>
                  <a:srgbClr val="FFFF00"/>
                </a:solidFill>
              </a:rPr>
              <a:t>npm</a:t>
            </a:r>
            <a:r>
              <a:rPr lang="en-US" sz="2800" dirty="0">
                <a:solidFill>
                  <a:srgbClr val="FFFF00"/>
                </a:solidFill>
              </a:rPr>
              <a:t> start</a:t>
            </a:r>
          </a:p>
          <a:p>
            <a:pPr marL="180975" indent="0">
              <a:buNone/>
            </a:pPr>
            <a:r>
              <a:rPr lang="en-US" sz="2800" dirty="0"/>
              <a:t>	</a:t>
            </a:r>
          </a:p>
          <a:p>
            <a:pPr marL="180975" indent="0">
              <a:buNone/>
            </a:pPr>
            <a:r>
              <a:rPr lang="en-US" sz="2800" b="1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95582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700" cy="215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Syntax Component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4670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09966" y="2413100"/>
            <a:ext cx="12352149" cy="6286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endParaRPr lang="en-US" sz="2000" dirty="0"/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class </a:t>
            </a:r>
            <a:r>
              <a:rPr lang="en-US" sz="36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C000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/>
              <a:t>React.Component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render( ) </a:t>
            </a:r>
            <a:r>
              <a:rPr lang="en-US" sz="2800" dirty="0"/>
              <a:t>{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	</a:t>
            </a:r>
            <a:r>
              <a:rPr lang="en-US" sz="2800" dirty="0">
                <a:solidFill>
                  <a:srgbClr val="00B0F0"/>
                </a:solidFill>
              </a:rPr>
              <a:t>return</a:t>
            </a:r>
            <a:r>
              <a:rPr lang="en-US" sz="2800" dirty="0"/>
              <a:t> &lt;div&gt;Hello </a:t>
            </a:r>
            <a:r>
              <a:rPr lang="en-US" sz="3200" dirty="0">
                <a:solidFill>
                  <a:srgbClr val="FFFF00"/>
                </a:solidFill>
              </a:rPr>
              <a:t>{ </a:t>
            </a:r>
            <a:r>
              <a:rPr lang="en-US" sz="3200" dirty="0" err="1">
                <a:solidFill>
                  <a:srgbClr val="FFFF00"/>
                </a:solidFill>
              </a:rPr>
              <a:t>this.props.name</a:t>
            </a:r>
            <a:r>
              <a:rPr lang="en-US" sz="3200" dirty="0">
                <a:solidFill>
                  <a:srgbClr val="FFFF00"/>
                </a:solidFill>
              </a:rPr>
              <a:t> } </a:t>
            </a:r>
            <a:r>
              <a:rPr lang="en-US" sz="2800" dirty="0"/>
              <a:t>&lt;/div&gt;; </a:t>
            </a:r>
            <a:r>
              <a:rPr lang="en-US" sz="3600" b="1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  <a:sym typeface="Wingdings"/>
              </a:rPr>
              <a:t> JSX</a:t>
            </a:r>
            <a:endParaRPr lang="en-US" sz="3600" b="1" i="1" dirty="0">
              <a:solidFill>
                <a:schemeClr val="accent1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	}</a:t>
            </a:r>
          </a:p>
          <a:p>
            <a:pPr marL="180975" indent="0">
              <a:spcBef>
                <a:spcPts val="0"/>
              </a:spcBef>
              <a:buNone/>
            </a:pPr>
            <a:r>
              <a:rPr lang="en-US" sz="2800" dirty="0"/>
              <a:t>}</a:t>
            </a:r>
          </a:p>
          <a:p>
            <a:pPr marL="180975" indent="0">
              <a:spcBef>
                <a:spcPts val="0"/>
              </a:spcBef>
              <a:buNone/>
            </a:pPr>
            <a:endParaRPr lang="en-US" sz="2800" dirty="0"/>
          </a:p>
          <a:p>
            <a:pPr>
              <a:spcBef>
                <a:spcPts val="0"/>
              </a:spcBef>
              <a:buNone/>
            </a:pPr>
            <a:endParaRPr lang="en-US" sz="2000" dirty="0"/>
          </a:p>
          <a:p>
            <a:pPr>
              <a:spcBef>
                <a:spcPts val="0"/>
              </a:spcBef>
              <a:buNone/>
            </a:pPr>
            <a:r>
              <a:rPr lang="en-US" sz="2000" i="1" dirty="0"/>
              <a:t>IN HTML:</a:t>
            </a:r>
          </a:p>
          <a:p>
            <a:pPr>
              <a:spcBef>
                <a:spcPts val="0"/>
              </a:spcBef>
              <a:buNone/>
            </a:pPr>
            <a:r>
              <a:rPr lang="en-US" sz="2400" i="1" dirty="0"/>
              <a:t>	</a:t>
            </a:r>
            <a:r>
              <a:rPr lang="en-US" sz="2800" i="1" dirty="0">
                <a:solidFill>
                  <a:srgbClr val="00B0F0"/>
                </a:solidFill>
              </a:rPr>
              <a:t>&lt;</a:t>
            </a:r>
            <a:r>
              <a:rPr lang="en-US" sz="3200" b="1" i="1" dirty="0">
                <a:solidFill>
                  <a:srgbClr val="00B0F0"/>
                </a:solidFill>
              </a:rPr>
              <a:t>W</a:t>
            </a:r>
            <a:r>
              <a:rPr lang="en-US" sz="2800" i="1" dirty="0">
                <a:solidFill>
                  <a:srgbClr val="00B0F0"/>
                </a:solidFill>
              </a:rPr>
              <a:t>elcome </a:t>
            </a:r>
            <a:r>
              <a:rPr lang="en-US" sz="2800" i="1" dirty="0">
                <a:solidFill>
                  <a:srgbClr val="FFFF00"/>
                </a:solidFill>
              </a:rPr>
              <a:t>name</a:t>
            </a:r>
            <a:r>
              <a:rPr lang="en-US" sz="2800" i="1" dirty="0">
                <a:solidFill>
                  <a:srgbClr val="00B0F0"/>
                </a:solidFill>
              </a:rPr>
              <a:t>="Sarah" /&gt;</a:t>
            </a:r>
          </a:p>
          <a:p>
            <a:pPr>
              <a:spcBef>
                <a:spcPts val="0"/>
              </a:spcBef>
              <a:buNone/>
            </a:pPr>
            <a:endParaRPr lang="en-US" sz="2400" i="1" dirty="0">
              <a:solidFill>
                <a:srgbClr val="92D05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lang="en-U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887851"/>
              </p:ext>
            </p:extLst>
          </p:nvPr>
        </p:nvGraphicFramePr>
        <p:xfrm>
          <a:off x="1530158" y="8328760"/>
          <a:ext cx="3277370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i="1" dirty="0">
                          <a:solidFill>
                            <a:schemeClr val="tx1"/>
                          </a:solidFill>
                        </a:rPr>
                        <a:t>Hello Sarah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EFEA5D8-8347-D24A-B4F0-F89BFAE6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Component</a:t>
            </a:r>
          </a:p>
        </p:txBody>
      </p:sp>
    </p:spTree>
    <p:extLst>
      <p:ext uri="{BB962C8B-B14F-4D97-AF65-F5344CB8AC3E}">
        <p14:creationId xmlns:p14="http://schemas.microsoft.com/office/powerpoint/2010/main" val="183607861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10770</TotalTime>
  <Words>833</Words>
  <Application>Microsoft Macintosh PowerPoint</Application>
  <PresentationFormat>Custom</PresentationFormat>
  <Paragraphs>372</Paragraphs>
  <Slides>46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 MT Condensed Light</vt:lpstr>
      <vt:lpstr>Andale Mono</vt:lpstr>
      <vt:lpstr>Arial</vt:lpstr>
      <vt:lpstr>Calibri</vt:lpstr>
      <vt:lpstr>Consolas</vt:lpstr>
      <vt:lpstr>Helvetica Neue</vt:lpstr>
      <vt:lpstr>Wingdings</vt:lpstr>
      <vt:lpstr>Black</vt:lpstr>
      <vt:lpstr>Peter Eijgermans</vt:lpstr>
      <vt:lpstr>Agenda workshop</vt:lpstr>
      <vt:lpstr>PowerPoint Presentation</vt:lpstr>
      <vt:lpstr>PowerPoint Presentation</vt:lpstr>
      <vt:lpstr>PowerPoint Presentation</vt:lpstr>
      <vt:lpstr>What to install?</vt:lpstr>
      <vt:lpstr> Github workshop!</vt:lpstr>
      <vt:lpstr>Syntax Component</vt:lpstr>
      <vt:lpstr>Syntax Component</vt:lpstr>
      <vt:lpstr>Components are like JavaScript functions</vt:lpstr>
      <vt:lpstr>Component: class</vt:lpstr>
      <vt:lpstr>PowerPoint Presentation</vt:lpstr>
      <vt:lpstr>this.props</vt:lpstr>
      <vt:lpstr>Components</vt:lpstr>
      <vt:lpstr>The UI is represented by a component tree</vt:lpstr>
      <vt:lpstr>Project structure</vt:lpstr>
      <vt:lpstr>Components tree</vt:lpstr>
      <vt:lpstr>App.js component</vt:lpstr>
      <vt:lpstr>Header component</vt:lpstr>
      <vt:lpstr>Header</vt:lpstr>
      <vt:lpstr>Components tree</vt:lpstr>
      <vt:lpstr>Tesla Battery Component</vt:lpstr>
      <vt:lpstr>PowerPoint Presentation</vt:lpstr>
      <vt:lpstr>State of the App</vt:lpstr>
      <vt:lpstr>carstats</vt:lpstr>
      <vt:lpstr>  Tesla Battery Service  </vt:lpstr>
      <vt:lpstr>PowerPoint Presentation</vt:lpstr>
      <vt:lpstr>Exercise: check Tesla Battery Service</vt:lpstr>
      <vt:lpstr>Changing State</vt:lpstr>
      <vt:lpstr>Changing State</vt:lpstr>
      <vt:lpstr>PowerPoint Presentation</vt:lpstr>
      <vt:lpstr>PowerPoint Presentation</vt:lpstr>
      <vt:lpstr>PowerPoint Presentation</vt:lpstr>
      <vt:lpstr>PowerPoint Presentation</vt:lpstr>
      <vt:lpstr>Tesla Car Component</vt:lpstr>
      <vt:lpstr>passing props to  Tesla Car Component</vt:lpstr>
      <vt:lpstr>PowerPoint Presentation</vt:lpstr>
      <vt:lpstr>PowerPoint Presentation</vt:lpstr>
      <vt:lpstr>Receiving props in Tesla Car Component</vt:lpstr>
      <vt:lpstr> Github workshop!</vt:lpstr>
      <vt:lpstr>Component: lifecycles</vt:lpstr>
      <vt:lpstr>Component: lifecycles</vt:lpstr>
      <vt:lpstr>Component: lifecycles</vt:lpstr>
      <vt:lpstr>Component: lifecycles</vt:lpstr>
      <vt:lpstr>Additional information</vt:lpstr>
      <vt:lpstr> Github workshop!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Eijgermans, Peter</cp:lastModifiedBy>
  <cp:revision>263</cp:revision>
  <dcterms:modified xsi:type="dcterms:W3CDTF">2019-05-08T18:00:55Z</dcterms:modified>
</cp:coreProperties>
</file>